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4" r:id="rId1"/>
  </p:sldMasterIdLst>
  <p:notesMasterIdLst>
    <p:notesMasterId r:id="rId21"/>
  </p:notesMasterIdLst>
  <p:handoutMasterIdLst>
    <p:handoutMasterId r:id="rId22"/>
  </p:handoutMasterIdLst>
  <p:sldIdLst>
    <p:sldId id="256" r:id="rId2"/>
    <p:sldId id="257" r:id="rId3"/>
    <p:sldId id="263" r:id="rId4"/>
    <p:sldId id="270" r:id="rId5"/>
    <p:sldId id="277" r:id="rId6"/>
    <p:sldId id="284" r:id="rId7"/>
    <p:sldId id="278" r:id="rId8"/>
    <p:sldId id="283" r:id="rId9"/>
    <p:sldId id="265" r:id="rId10"/>
    <p:sldId id="274" r:id="rId11"/>
    <p:sldId id="275" r:id="rId12"/>
    <p:sldId id="282" r:id="rId13"/>
    <p:sldId id="271" r:id="rId14"/>
    <p:sldId id="276" r:id="rId15"/>
    <p:sldId id="279" r:id="rId16"/>
    <p:sldId id="272" r:id="rId17"/>
    <p:sldId id="281" r:id="rId18"/>
    <p:sldId id="280" r:id="rId19"/>
    <p:sldId id="28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4B9B"/>
    <a:srgbClr val="1999A4"/>
    <a:srgbClr val="8B4F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672"/>
  </p:normalViewPr>
  <p:slideViewPr>
    <p:cSldViewPr snapToGrid="0" snapToObjects="1">
      <p:cViewPr varScale="1">
        <p:scale>
          <a:sx n="82" d="100"/>
          <a:sy n="82" d="100"/>
        </p:scale>
        <p:origin x="1248" y="84"/>
      </p:cViewPr>
      <p:guideLst/>
    </p:cSldViewPr>
  </p:slideViewPr>
  <p:notesTextViewPr>
    <p:cViewPr>
      <p:scale>
        <a:sx n="1" d="1"/>
        <a:sy n="1" d="1"/>
      </p:scale>
      <p:origin x="0" y="0"/>
    </p:cViewPr>
  </p:notesTextViewPr>
  <p:notesViewPr>
    <p:cSldViewPr snapToGrid="0" snapToObjects="1">
      <p:cViewPr varScale="1">
        <p:scale>
          <a:sx n="113" d="100"/>
          <a:sy n="113" d="100"/>
        </p:scale>
        <p:origin x="360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62655C-92E6-42AA-B8CF-5B05CB5BC18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B49D9D49-277F-4D44-9258-1081305C0E91}">
      <dgm:prSet phldrT="[Text]"/>
      <dgm:spPr/>
      <dgm:t>
        <a:bodyPr/>
        <a:lstStyle/>
        <a:p>
          <a:r>
            <a:rPr lang="en-US" dirty="0"/>
            <a:t>Device Decomposition</a:t>
          </a:r>
        </a:p>
      </dgm:t>
    </dgm:pt>
    <dgm:pt modelId="{490136FE-27FF-47DD-AFCF-C686422D5A03}" type="parTrans" cxnId="{60004F75-D228-4806-9F6B-55619E1ECFBB}">
      <dgm:prSet/>
      <dgm:spPr/>
      <dgm:t>
        <a:bodyPr/>
        <a:lstStyle/>
        <a:p>
          <a:endParaRPr lang="en-US"/>
        </a:p>
      </dgm:t>
    </dgm:pt>
    <dgm:pt modelId="{80CE2765-5C08-4FAF-983A-FC837741334D}" type="sibTrans" cxnId="{60004F75-D228-4806-9F6B-55619E1ECFBB}">
      <dgm:prSet/>
      <dgm:spPr/>
      <dgm:t>
        <a:bodyPr/>
        <a:lstStyle/>
        <a:p>
          <a:endParaRPr lang="en-US"/>
        </a:p>
      </dgm:t>
    </dgm:pt>
    <dgm:pt modelId="{0425FC47-92C7-491C-B72B-D30B5B177369}">
      <dgm:prSet phldrT="[Text]"/>
      <dgm:spPr/>
      <dgm:t>
        <a:bodyPr/>
        <a:lstStyle/>
        <a:p>
          <a:r>
            <a:rPr lang="en-US" dirty="0"/>
            <a:t>Review Each Interface</a:t>
          </a:r>
        </a:p>
      </dgm:t>
    </dgm:pt>
    <dgm:pt modelId="{E3630451-AE3F-44DC-916D-1F53C79B6AFB}" type="parTrans" cxnId="{8C1455A9-71D0-4002-9118-ECD37443711E}">
      <dgm:prSet/>
      <dgm:spPr/>
      <dgm:t>
        <a:bodyPr/>
        <a:lstStyle/>
        <a:p>
          <a:endParaRPr lang="en-US"/>
        </a:p>
      </dgm:t>
    </dgm:pt>
    <dgm:pt modelId="{3B66B15F-3313-4FDD-BE35-32C2F9F5AE43}" type="sibTrans" cxnId="{8C1455A9-71D0-4002-9118-ECD37443711E}">
      <dgm:prSet/>
      <dgm:spPr/>
      <dgm:t>
        <a:bodyPr/>
        <a:lstStyle/>
        <a:p>
          <a:endParaRPr lang="en-US"/>
        </a:p>
      </dgm:t>
    </dgm:pt>
    <dgm:pt modelId="{7FC09D3C-D4E6-4796-A6BA-9B068427198C}">
      <dgm:prSet phldrT="[Text]"/>
      <dgm:spPr/>
      <dgm:t>
        <a:bodyPr/>
        <a:lstStyle/>
        <a:p>
          <a:endParaRPr lang="en-US" dirty="0"/>
        </a:p>
      </dgm:t>
    </dgm:pt>
    <dgm:pt modelId="{478CC7DF-484E-4B9E-8EB6-1F58D07B2CC7}" type="parTrans" cxnId="{5929764B-0462-424F-B546-D32D718AF9C6}">
      <dgm:prSet/>
      <dgm:spPr/>
      <dgm:t>
        <a:bodyPr/>
        <a:lstStyle/>
        <a:p>
          <a:endParaRPr lang="en-US"/>
        </a:p>
      </dgm:t>
    </dgm:pt>
    <dgm:pt modelId="{D8ABA01E-C5E4-4C54-95E1-80EB8E8DEA4D}" type="sibTrans" cxnId="{5929764B-0462-424F-B546-D32D718AF9C6}">
      <dgm:prSet/>
      <dgm:spPr/>
      <dgm:t>
        <a:bodyPr/>
        <a:lstStyle/>
        <a:p>
          <a:endParaRPr lang="en-US"/>
        </a:p>
      </dgm:t>
    </dgm:pt>
    <dgm:pt modelId="{58D8132E-3857-43DB-8C24-5E3B91549655}">
      <dgm:prSet phldrT="[Text]"/>
      <dgm:spPr/>
      <dgm:t>
        <a:bodyPr/>
        <a:lstStyle/>
        <a:p>
          <a:r>
            <a:rPr lang="en-US" dirty="0"/>
            <a:t>Find a Security Partner</a:t>
          </a:r>
        </a:p>
      </dgm:t>
    </dgm:pt>
    <dgm:pt modelId="{C772317B-8ACF-4F18-8FC4-C655281F7753}" type="parTrans" cxnId="{3E456EC4-9E12-4700-A11C-CB5B1AFF1AF6}">
      <dgm:prSet/>
      <dgm:spPr/>
      <dgm:t>
        <a:bodyPr/>
        <a:lstStyle/>
        <a:p>
          <a:endParaRPr lang="en-US"/>
        </a:p>
      </dgm:t>
    </dgm:pt>
    <dgm:pt modelId="{6B9A67E8-F948-4832-825E-A04818A885B5}" type="sibTrans" cxnId="{3E456EC4-9E12-4700-A11C-CB5B1AFF1AF6}">
      <dgm:prSet/>
      <dgm:spPr/>
      <dgm:t>
        <a:bodyPr/>
        <a:lstStyle/>
        <a:p>
          <a:endParaRPr lang="en-US"/>
        </a:p>
      </dgm:t>
    </dgm:pt>
    <dgm:pt modelId="{6CA9349C-5E19-4A0B-B553-633DB8231B88}" type="pres">
      <dgm:prSet presAssocID="{AD62655C-92E6-42AA-B8CF-5B05CB5BC180}" presName="rootnode" presStyleCnt="0">
        <dgm:presLayoutVars>
          <dgm:chMax/>
          <dgm:chPref/>
          <dgm:dir/>
          <dgm:animLvl val="lvl"/>
        </dgm:presLayoutVars>
      </dgm:prSet>
      <dgm:spPr/>
    </dgm:pt>
    <dgm:pt modelId="{5A565508-81FB-491C-A6AA-CAD855C09576}" type="pres">
      <dgm:prSet presAssocID="{B49D9D49-277F-4D44-9258-1081305C0E91}" presName="composite" presStyleCnt="0"/>
      <dgm:spPr/>
    </dgm:pt>
    <dgm:pt modelId="{89647DC5-A890-4B72-8194-7EC273FE339F}" type="pres">
      <dgm:prSet presAssocID="{B49D9D49-277F-4D44-9258-1081305C0E91}" presName="bentUpArrow1" presStyleLbl="alignImgPlace1" presStyleIdx="0" presStyleCnt="2" custLinFactNeighborX="-61253" custLinFactNeighborY="-3241"/>
      <dgm:spPr/>
    </dgm:pt>
    <dgm:pt modelId="{5C56785D-37D5-4590-A6C2-DC029F586097}" type="pres">
      <dgm:prSet presAssocID="{B49D9D49-277F-4D44-9258-1081305C0E91}" presName="ParentText" presStyleLbl="node1" presStyleIdx="0" presStyleCnt="3" custScaleX="96815" custLinFactNeighborX="-40290" custLinFactNeighborY="-4663">
        <dgm:presLayoutVars>
          <dgm:chMax val="1"/>
          <dgm:chPref val="1"/>
          <dgm:bulletEnabled val="1"/>
        </dgm:presLayoutVars>
      </dgm:prSet>
      <dgm:spPr/>
    </dgm:pt>
    <dgm:pt modelId="{34BF71FD-2638-42AA-8952-971C7C51FA97}" type="pres">
      <dgm:prSet presAssocID="{B49D9D49-277F-4D44-9258-1081305C0E91}" presName="ChildText" presStyleLbl="revTx" presStyleIdx="0" presStyleCnt="2" custScaleX="246432" custScaleY="97599">
        <dgm:presLayoutVars>
          <dgm:chMax val="0"/>
          <dgm:chPref val="0"/>
          <dgm:bulletEnabled val="1"/>
        </dgm:presLayoutVars>
      </dgm:prSet>
      <dgm:spPr/>
    </dgm:pt>
    <dgm:pt modelId="{59951F3A-A178-463E-982D-3A3395BF98BB}" type="pres">
      <dgm:prSet presAssocID="{80CE2765-5C08-4FAF-983A-FC837741334D}" presName="sibTrans" presStyleCnt="0"/>
      <dgm:spPr/>
    </dgm:pt>
    <dgm:pt modelId="{D010F059-661B-4238-8409-837FA8EB6005}" type="pres">
      <dgm:prSet presAssocID="{0425FC47-92C7-491C-B72B-D30B5B177369}" presName="composite" presStyleCnt="0"/>
      <dgm:spPr/>
    </dgm:pt>
    <dgm:pt modelId="{D01F6524-CADC-4E63-AEC8-ED19B84205F1}" type="pres">
      <dgm:prSet presAssocID="{0425FC47-92C7-491C-B72B-D30B5B177369}" presName="bentUpArrow1" presStyleLbl="alignImgPlace1" presStyleIdx="1" presStyleCnt="2" custLinFactNeighborX="-75680" custLinFactNeighborY="1647"/>
      <dgm:spPr/>
    </dgm:pt>
    <dgm:pt modelId="{63CDD34E-A713-43B7-A7CF-F12BE3BCFE67}" type="pres">
      <dgm:prSet presAssocID="{0425FC47-92C7-491C-B72B-D30B5B177369}" presName="ParentText" presStyleLbl="node1" presStyleIdx="1" presStyleCnt="3" custScaleX="71972" custLinFactNeighborX="-73647" custLinFactNeighborY="-1073">
        <dgm:presLayoutVars>
          <dgm:chMax val="1"/>
          <dgm:chPref val="1"/>
          <dgm:bulletEnabled val="1"/>
        </dgm:presLayoutVars>
      </dgm:prSet>
      <dgm:spPr/>
    </dgm:pt>
    <dgm:pt modelId="{49B10BE4-7F55-402F-A68E-5B3EAF3A7766}" type="pres">
      <dgm:prSet presAssocID="{0425FC47-92C7-491C-B72B-D30B5B177369}" presName="ChildText" presStyleLbl="revTx" presStyleIdx="1" presStyleCnt="2">
        <dgm:presLayoutVars>
          <dgm:chMax val="0"/>
          <dgm:chPref val="0"/>
          <dgm:bulletEnabled val="1"/>
        </dgm:presLayoutVars>
      </dgm:prSet>
      <dgm:spPr/>
    </dgm:pt>
    <dgm:pt modelId="{3B5D52E1-C6BB-4985-A0C2-3FABA5960C0B}" type="pres">
      <dgm:prSet presAssocID="{3B66B15F-3313-4FDD-BE35-32C2F9F5AE43}" presName="sibTrans" presStyleCnt="0"/>
      <dgm:spPr/>
    </dgm:pt>
    <dgm:pt modelId="{5F4BA65D-32B2-470E-8302-66BAC64D1D93}" type="pres">
      <dgm:prSet presAssocID="{58D8132E-3857-43DB-8C24-5E3B91549655}" presName="composite" presStyleCnt="0"/>
      <dgm:spPr/>
    </dgm:pt>
    <dgm:pt modelId="{68C6DBE6-8EDE-43A6-8C31-0A2F97293237}" type="pres">
      <dgm:prSet presAssocID="{58D8132E-3857-43DB-8C24-5E3B91549655}" presName="ParentText" presStyleLbl="node1" presStyleIdx="2" presStyleCnt="3" custScaleX="66428" custLinFactNeighborX="-90888" custLinFactNeighborY="-1321">
        <dgm:presLayoutVars>
          <dgm:chMax val="1"/>
          <dgm:chPref val="1"/>
          <dgm:bulletEnabled val="1"/>
        </dgm:presLayoutVars>
      </dgm:prSet>
      <dgm:spPr/>
    </dgm:pt>
  </dgm:ptLst>
  <dgm:cxnLst>
    <dgm:cxn modelId="{FBA7B62D-D401-4512-B26E-868FDD312664}" type="presOf" srcId="{B49D9D49-277F-4D44-9258-1081305C0E91}" destId="{5C56785D-37D5-4590-A6C2-DC029F586097}" srcOrd="0" destOrd="0" presId="urn:microsoft.com/office/officeart/2005/8/layout/StepDownProcess"/>
    <dgm:cxn modelId="{5929764B-0462-424F-B546-D32D718AF9C6}" srcId="{0425FC47-92C7-491C-B72B-D30B5B177369}" destId="{7FC09D3C-D4E6-4796-A6BA-9B068427198C}" srcOrd="0" destOrd="0" parTransId="{478CC7DF-484E-4B9E-8EB6-1F58D07B2CC7}" sibTransId="{D8ABA01E-C5E4-4C54-95E1-80EB8E8DEA4D}"/>
    <dgm:cxn modelId="{60004F75-D228-4806-9F6B-55619E1ECFBB}" srcId="{AD62655C-92E6-42AA-B8CF-5B05CB5BC180}" destId="{B49D9D49-277F-4D44-9258-1081305C0E91}" srcOrd="0" destOrd="0" parTransId="{490136FE-27FF-47DD-AFCF-C686422D5A03}" sibTransId="{80CE2765-5C08-4FAF-983A-FC837741334D}"/>
    <dgm:cxn modelId="{C88EC676-6FF7-48CD-96CD-136AE037FF30}" type="presOf" srcId="{AD62655C-92E6-42AA-B8CF-5B05CB5BC180}" destId="{6CA9349C-5E19-4A0B-B553-633DB8231B88}" srcOrd="0" destOrd="0" presId="urn:microsoft.com/office/officeart/2005/8/layout/StepDownProcess"/>
    <dgm:cxn modelId="{4D129F86-8678-456B-AD36-68249F43F145}" type="presOf" srcId="{0425FC47-92C7-491C-B72B-D30B5B177369}" destId="{63CDD34E-A713-43B7-A7CF-F12BE3BCFE67}" srcOrd="0" destOrd="0" presId="urn:microsoft.com/office/officeart/2005/8/layout/StepDownProcess"/>
    <dgm:cxn modelId="{8C1455A9-71D0-4002-9118-ECD37443711E}" srcId="{AD62655C-92E6-42AA-B8CF-5B05CB5BC180}" destId="{0425FC47-92C7-491C-B72B-D30B5B177369}" srcOrd="1" destOrd="0" parTransId="{E3630451-AE3F-44DC-916D-1F53C79B6AFB}" sibTransId="{3B66B15F-3313-4FDD-BE35-32C2F9F5AE43}"/>
    <dgm:cxn modelId="{8E125FB5-5FC5-4624-87A7-A61905221671}" type="presOf" srcId="{58D8132E-3857-43DB-8C24-5E3B91549655}" destId="{68C6DBE6-8EDE-43A6-8C31-0A2F97293237}" srcOrd="0" destOrd="0" presId="urn:microsoft.com/office/officeart/2005/8/layout/StepDownProcess"/>
    <dgm:cxn modelId="{3E456EC4-9E12-4700-A11C-CB5B1AFF1AF6}" srcId="{AD62655C-92E6-42AA-B8CF-5B05CB5BC180}" destId="{58D8132E-3857-43DB-8C24-5E3B91549655}" srcOrd="2" destOrd="0" parTransId="{C772317B-8ACF-4F18-8FC4-C655281F7753}" sibTransId="{6B9A67E8-F948-4832-825E-A04818A885B5}"/>
    <dgm:cxn modelId="{006AF8C4-CE03-4097-BB01-CA15F758608E}" type="presOf" srcId="{7FC09D3C-D4E6-4796-A6BA-9B068427198C}" destId="{49B10BE4-7F55-402F-A68E-5B3EAF3A7766}" srcOrd="0" destOrd="0" presId="urn:microsoft.com/office/officeart/2005/8/layout/StepDownProcess"/>
    <dgm:cxn modelId="{E129FA17-64F8-41BA-96C9-2BD5913B98D8}" type="presParOf" srcId="{6CA9349C-5E19-4A0B-B553-633DB8231B88}" destId="{5A565508-81FB-491C-A6AA-CAD855C09576}" srcOrd="0" destOrd="0" presId="urn:microsoft.com/office/officeart/2005/8/layout/StepDownProcess"/>
    <dgm:cxn modelId="{BB0E563C-BD56-48C8-B354-A338DD7E1F2C}" type="presParOf" srcId="{5A565508-81FB-491C-A6AA-CAD855C09576}" destId="{89647DC5-A890-4B72-8194-7EC273FE339F}" srcOrd="0" destOrd="0" presId="urn:microsoft.com/office/officeart/2005/8/layout/StepDownProcess"/>
    <dgm:cxn modelId="{79956560-BF99-4A44-9FBA-111170952D96}" type="presParOf" srcId="{5A565508-81FB-491C-A6AA-CAD855C09576}" destId="{5C56785D-37D5-4590-A6C2-DC029F586097}" srcOrd="1" destOrd="0" presId="urn:microsoft.com/office/officeart/2005/8/layout/StepDownProcess"/>
    <dgm:cxn modelId="{89F40CDC-38FA-459E-ABCC-07197FA9BA14}" type="presParOf" srcId="{5A565508-81FB-491C-A6AA-CAD855C09576}" destId="{34BF71FD-2638-42AA-8952-971C7C51FA97}" srcOrd="2" destOrd="0" presId="urn:microsoft.com/office/officeart/2005/8/layout/StepDownProcess"/>
    <dgm:cxn modelId="{D0492369-CEF1-46EE-AC6A-1D59F7F1E62A}" type="presParOf" srcId="{6CA9349C-5E19-4A0B-B553-633DB8231B88}" destId="{59951F3A-A178-463E-982D-3A3395BF98BB}" srcOrd="1" destOrd="0" presId="urn:microsoft.com/office/officeart/2005/8/layout/StepDownProcess"/>
    <dgm:cxn modelId="{DF0AD650-A0D2-43C0-B901-7AC15C65CAAC}" type="presParOf" srcId="{6CA9349C-5E19-4A0B-B553-633DB8231B88}" destId="{D010F059-661B-4238-8409-837FA8EB6005}" srcOrd="2" destOrd="0" presId="urn:microsoft.com/office/officeart/2005/8/layout/StepDownProcess"/>
    <dgm:cxn modelId="{5E843D80-E6D9-485D-B379-E6F5D24CCB37}" type="presParOf" srcId="{D010F059-661B-4238-8409-837FA8EB6005}" destId="{D01F6524-CADC-4E63-AEC8-ED19B84205F1}" srcOrd="0" destOrd="0" presId="urn:microsoft.com/office/officeart/2005/8/layout/StepDownProcess"/>
    <dgm:cxn modelId="{4981B7F8-C425-48AA-9E55-6B800D039E47}" type="presParOf" srcId="{D010F059-661B-4238-8409-837FA8EB6005}" destId="{63CDD34E-A713-43B7-A7CF-F12BE3BCFE67}" srcOrd="1" destOrd="0" presId="urn:microsoft.com/office/officeart/2005/8/layout/StepDownProcess"/>
    <dgm:cxn modelId="{2AEBF536-C591-4160-B660-12A2D1EAFEC3}" type="presParOf" srcId="{D010F059-661B-4238-8409-837FA8EB6005}" destId="{49B10BE4-7F55-402F-A68E-5B3EAF3A7766}" srcOrd="2" destOrd="0" presId="urn:microsoft.com/office/officeart/2005/8/layout/StepDownProcess"/>
    <dgm:cxn modelId="{D4429B37-142D-4B7F-9E22-2E6BF8817749}" type="presParOf" srcId="{6CA9349C-5E19-4A0B-B553-633DB8231B88}" destId="{3B5D52E1-C6BB-4985-A0C2-3FABA5960C0B}" srcOrd="3" destOrd="0" presId="urn:microsoft.com/office/officeart/2005/8/layout/StepDownProcess"/>
    <dgm:cxn modelId="{7FC5193C-BB63-4F78-8590-3E9E4D481B63}" type="presParOf" srcId="{6CA9349C-5E19-4A0B-B553-633DB8231B88}" destId="{5F4BA65D-32B2-470E-8302-66BAC64D1D93}" srcOrd="4" destOrd="0" presId="urn:microsoft.com/office/officeart/2005/8/layout/StepDownProcess"/>
    <dgm:cxn modelId="{A67904D0-033B-4AAA-B4BB-102985713964}" type="presParOf" srcId="{5F4BA65D-32B2-470E-8302-66BAC64D1D93}" destId="{68C6DBE6-8EDE-43A6-8C31-0A2F97293237}"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47DC5-A890-4B72-8194-7EC273FE339F}">
      <dsp:nvSpPr>
        <dsp:cNvPr id="0" name=""/>
        <dsp:cNvSpPr/>
      </dsp:nvSpPr>
      <dsp:spPr>
        <a:xfrm rot="5400000">
          <a:off x="379528" y="1260114"/>
          <a:ext cx="1147350" cy="1306217"/>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56785D-37D5-4590-A6C2-DC029F586097}">
      <dsp:nvSpPr>
        <dsp:cNvPr id="0" name=""/>
        <dsp:cNvSpPr/>
      </dsp:nvSpPr>
      <dsp:spPr>
        <a:xfrm>
          <a:off x="128220" y="0"/>
          <a:ext cx="1869945" cy="1351961"/>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Device Decomposition</a:t>
          </a:r>
        </a:p>
      </dsp:txBody>
      <dsp:txXfrm>
        <a:off x="194229" y="66009"/>
        <a:ext cx="1737927" cy="1219943"/>
      </dsp:txXfrm>
    </dsp:sp>
    <dsp:sp modelId="{34BF71FD-2638-42AA-8952-971C7C51FA97}">
      <dsp:nvSpPr>
        <dsp:cNvPr id="0" name=""/>
        <dsp:cNvSpPr/>
      </dsp:nvSpPr>
      <dsp:spPr>
        <a:xfrm>
          <a:off x="1778600" y="167497"/>
          <a:ext cx="3461782" cy="1066478"/>
        </a:xfrm>
        <a:prstGeom prst="rect">
          <a:avLst/>
        </a:prstGeom>
        <a:noFill/>
        <a:ln>
          <a:noFill/>
        </a:ln>
        <a:effectLst/>
      </dsp:spPr>
      <dsp:style>
        <a:lnRef idx="0">
          <a:scrgbClr r="0" g="0" b="0"/>
        </a:lnRef>
        <a:fillRef idx="0">
          <a:scrgbClr r="0" g="0" b="0"/>
        </a:fillRef>
        <a:effectRef idx="0">
          <a:scrgbClr r="0" g="0" b="0"/>
        </a:effectRef>
        <a:fontRef idx="minor"/>
      </dsp:style>
    </dsp:sp>
    <dsp:sp modelId="{D01F6524-CADC-4E63-AEC8-ED19B84205F1}">
      <dsp:nvSpPr>
        <dsp:cNvPr id="0" name=""/>
        <dsp:cNvSpPr/>
      </dsp:nvSpPr>
      <dsp:spPr>
        <a:xfrm rot="5400000">
          <a:off x="2077603" y="2834895"/>
          <a:ext cx="1147350" cy="1306217"/>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CDD34E-A713-43B7-A7CF-F12BE3BCFE67}">
      <dsp:nvSpPr>
        <dsp:cNvPr id="0" name=""/>
        <dsp:cNvSpPr/>
      </dsp:nvSpPr>
      <dsp:spPr>
        <a:xfrm>
          <a:off x="1610381" y="1529631"/>
          <a:ext cx="1390112" cy="1351961"/>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Review Each Interface</a:t>
          </a:r>
        </a:p>
      </dsp:txBody>
      <dsp:txXfrm>
        <a:off x="1676390" y="1595640"/>
        <a:ext cx="1258094" cy="1219943"/>
      </dsp:txXfrm>
    </dsp:sp>
    <dsp:sp modelId="{49B10BE4-7F55-402F-A68E-5B3EAF3A7766}">
      <dsp:nvSpPr>
        <dsp:cNvPr id="0" name=""/>
        <dsp:cNvSpPr/>
      </dsp:nvSpPr>
      <dsp:spPr>
        <a:xfrm>
          <a:off x="4693633" y="1673078"/>
          <a:ext cx="1404761" cy="109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endParaRPr lang="en-US" sz="1300" kern="1200" dirty="0"/>
        </a:p>
      </dsp:txBody>
      <dsp:txXfrm>
        <a:off x="4693633" y="1673078"/>
        <a:ext cx="1404761" cy="1092714"/>
      </dsp:txXfrm>
    </dsp:sp>
    <dsp:sp modelId="{68C6DBE6-8EDE-43A6-8C31-0A2F97293237}">
      <dsp:nvSpPr>
        <dsp:cNvPr id="0" name=""/>
        <dsp:cNvSpPr/>
      </dsp:nvSpPr>
      <dsp:spPr>
        <a:xfrm>
          <a:off x="3311555" y="3044976"/>
          <a:ext cx="1283031" cy="1351961"/>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Find a Security Partner</a:t>
          </a:r>
        </a:p>
      </dsp:txBody>
      <dsp:txXfrm>
        <a:off x="3374199" y="3107620"/>
        <a:ext cx="1157743" cy="122667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3DD37D-0922-884A-A2ED-371FA0E86916}" type="datetime1">
              <a:rPr lang="en-GB" smtClean="0"/>
              <a:t>23/08/2017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2B1B6C-9B9B-7B4B-B96D-592621799C48}" type="slidenum">
              <a:rPr lang="en-US" smtClean="0"/>
              <a:t>‹#›</a:t>
            </a:fld>
            <a:endParaRPr lang="en-US"/>
          </a:p>
        </p:txBody>
      </p:sp>
    </p:spTree>
    <p:extLst>
      <p:ext uri="{BB962C8B-B14F-4D97-AF65-F5344CB8AC3E}">
        <p14:creationId xmlns:p14="http://schemas.microsoft.com/office/powerpoint/2010/main" val="135993041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2F91EB-22D9-0B42-8DFB-3E922B1DC909}" type="datetime1">
              <a:rPr lang="en-GB" smtClean="0"/>
              <a:t>23/08/2017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82490-6090-604F-8FBF-CEDAE080F745}" type="slidenum">
              <a:rPr lang="en-US" smtClean="0"/>
              <a:t>‹#›</a:t>
            </a:fld>
            <a:endParaRPr lang="en-US"/>
          </a:p>
        </p:txBody>
      </p:sp>
    </p:spTree>
    <p:extLst>
      <p:ext uri="{BB962C8B-B14F-4D97-AF65-F5344CB8AC3E}">
        <p14:creationId xmlns:p14="http://schemas.microsoft.com/office/powerpoint/2010/main" val="185926550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582490-6090-604F-8FBF-CEDAE080F745}" type="slidenum">
              <a:rPr lang="en-US" smtClean="0"/>
              <a:t>0</a:t>
            </a:fld>
            <a:endParaRPr lang="en-US"/>
          </a:p>
        </p:txBody>
      </p:sp>
      <p:sp>
        <p:nvSpPr>
          <p:cNvPr id="5" name="Date Placeholder 4"/>
          <p:cNvSpPr>
            <a:spLocks noGrp="1"/>
          </p:cNvSpPr>
          <p:nvPr>
            <p:ph type="dt" idx="11"/>
          </p:nvPr>
        </p:nvSpPr>
        <p:spPr/>
        <p:txBody>
          <a:bodyPr/>
          <a:lstStyle/>
          <a:p>
            <a:fld id="{14330750-11AC-A84B-93CC-207709965E9C}" type="datetime1">
              <a:rPr lang="en-GB" smtClean="0"/>
              <a:t>23/08/2017</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53457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582490-6090-604F-8FBF-CEDAE080F745}" type="slidenum">
              <a:rPr lang="en-US" smtClean="0"/>
              <a:t>1</a:t>
            </a:fld>
            <a:endParaRPr lang="en-US"/>
          </a:p>
        </p:txBody>
      </p:sp>
      <p:sp>
        <p:nvSpPr>
          <p:cNvPr id="5" name="Date Placeholder 4"/>
          <p:cNvSpPr>
            <a:spLocks noGrp="1"/>
          </p:cNvSpPr>
          <p:nvPr>
            <p:ph type="dt" idx="11"/>
          </p:nvPr>
        </p:nvSpPr>
        <p:spPr/>
        <p:txBody>
          <a:bodyPr/>
          <a:lstStyle/>
          <a:p>
            <a:fld id="{D5AA1EF2-1519-7C4E-82DF-D998AF56CC48}" type="datetime1">
              <a:rPr lang="en-GB" smtClean="0"/>
              <a:t>23/08/2017</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1254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937617" cy="6858000"/>
          </a:xfrm>
          <a:prstGeom prst="rect">
            <a:avLst/>
          </a:prstGeom>
        </p:spPr>
      </p:pic>
      <p:sp>
        <p:nvSpPr>
          <p:cNvPr id="2" name="Title 1"/>
          <p:cNvSpPr>
            <a:spLocks noGrp="1"/>
          </p:cNvSpPr>
          <p:nvPr>
            <p:ph type="ctrTitle"/>
          </p:nvPr>
        </p:nvSpPr>
        <p:spPr>
          <a:xfrm>
            <a:off x="1370584" y="1143000"/>
            <a:ext cx="6619244" cy="2677648"/>
          </a:xfrm>
        </p:spPr>
        <p:txBody>
          <a:bodyPr anchor="b"/>
          <a:lstStyle>
            <a:lvl1pPr>
              <a:defRPr sz="5000">
                <a:solidFill>
                  <a:schemeClr val="bg1"/>
                </a:solidFill>
              </a:defRPr>
            </a:lvl1pPr>
          </a:lstStyle>
          <a:p>
            <a:r>
              <a:rPr lang="en-GB"/>
              <a:t>Click to edit Master title style</a:t>
            </a:r>
            <a:endParaRPr lang="en-US" dirty="0"/>
          </a:p>
        </p:txBody>
      </p:sp>
      <p:sp>
        <p:nvSpPr>
          <p:cNvPr id="3" name="Subtitle 2"/>
          <p:cNvSpPr>
            <a:spLocks noGrp="1"/>
          </p:cNvSpPr>
          <p:nvPr>
            <p:ph type="subTitle" idx="1"/>
          </p:nvPr>
        </p:nvSpPr>
        <p:spPr bwMode="gray">
          <a:xfrm>
            <a:off x="1370584" y="3820647"/>
            <a:ext cx="6619244" cy="861420"/>
          </a:xfrm>
        </p:spPr>
        <p:txBody>
          <a:bodyPr anchor="t"/>
          <a:lstStyle>
            <a:lvl1pPr marL="0" indent="0" algn="l">
              <a:buNone/>
              <a:defRPr cap="all">
                <a:solidFill>
                  <a:srgbClr val="1999A4"/>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US" dirty="0"/>
          </a:p>
        </p:txBody>
      </p:sp>
      <p:sp>
        <p:nvSpPr>
          <p:cNvPr id="15" name="Date Placeholder 3"/>
          <p:cNvSpPr>
            <a:spLocks noGrp="1"/>
          </p:cNvSpPr>
          <p:nvPr>
            <p:ph type="dt" sz="half" idx="2"/>
          </p:nvPr>
        </p:nvSpPr>
        <p:spPr>
          <a:xfrm>
            <a:off x="7989830" y="6226859"/>
            <a:ext cx="742949" cy="304799"/>
          </a:xfrm>
          <a:prstGeom prst="rect">
            <a:avLst/>
          </a:prstGeom>
        </p:spPr>
        <p:txBody>
          <a:bodyPr vert="horz" lIns="91440" tIns="45720" rIns="91440" bIns="45720" rtlCol="0" anchor="ctr"/>
          <a:lstStyle>
            <a:lvl1pPr algn="r">
              <a:defRPr sz="1000" b="0" i="0">
                <a:solidFill>
                  <a:schemeClr val="bg1"/>
                </a:solidFill>
                <a:latin typeface="Raleway Medium" charset="0"/>
                <a:ea typeface="Raleway Medium" charset="0"/>
                <a:cs typeface="Raleway Medium" charset="0"/>
              </a:defRPr>
            </a:lvl1pPr>
          </a:lstStyle>
          <a:p>
            <a:fld id="{5E817D15-8405-6D4C-AF68-ACD49B1FDA76}" type="datetime1">
              <a:rPr lang="en-GB" smtClean="0"/>
              <a:t>23/08/2017</a:t>
            </a:fld>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28816" y="326220"/>
            <a:ext cx="1837944" cy="458503"/>
          </a:xfrm>
          <a:prstGeom prst="rect">
            <a:avLst/>
          </a:prstGeom>
        </p:spPr>
      </p:pic>
    </p:spTree>
    <p:extLst>
      <p:ext uri="{BB962C8B-B14F-4D97-AF65-F5344CB8AC3E}">
        <p14:creationId xmlns:p14="http://schemas.microsoft.com/office/powerpoint/2010/main" val="188459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rot="16200000">
            <a:off x="2326440" y="104444"/>
            <a:ext cx="4385462" cy="7292847"/>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21581" y="6391841"/>
            <a:ext cx="742949" cy="304799"/>
          </a:xfrm>
        </p:spPr>
        <p:txBody>
          <a:bodyPr/>
          <a:lstStyle/>
          <a:p>
            <a:fld id="{462B38A2-B5EA-E041-83F9-61D31CF9C45B}" type="datetime1">
              <a:rPr lang="en-GB" smtClean="0"/>
              <a:t>23/08/2017</a:t>
            </a:fld>
            <a:endParaRPr lang="en-US" dirty="0"/>
          </a:p>
        </p:txBody>
      </p:sp>
      <p:sp>
        <p:nvSpPr>
          <p:cNvPr id="8" name="Title Placeholder 1"/>
          <p:cNvSpPr>
            <a:spLocks noGrp="1"/>
          </p:cNvSpPr>
          <p:nvPr>
            <p:ph type="title"/>
          </p:nvPr>
        </p:nvSpPr>
        <p:spPr bwMode="gray">
          <a:xfrm>
            <a:off x="674694" y="447260"/>
            <a:ext cx="6690203"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6" name="Footer Placeholder 4">
            <a:extLst>
              <a:ext uri="{FF2B5EF4-FFF2-40B4-BE49-F238E27FC236}">
                <a16:creationId xmlns:a16="http://schemas.microsoft.com/office/drawing/2014/main" id="{83B2DB2C-8ABE-48F0-BD00-A73A2948E8FF}"/>
              </a:ext>
            </a:extLst>
          </p:cNvPr>
          <p:cNvSpPr>
            <a:spLocks noGrp="1"/>
          </p:cNvSpPr>
          <p:nvPr>
            <p:ph type="ftr" sz="quarter" idx="3"/>
          </p:nvPr>
        </p:nvSpPr>
        <p:spPr>
          <a:xfrm>
            <a:off x="674694" y="6226859"/>
            <a:ext cx="7256734"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a:t>
            </a:r>
            <a:r>
              <a:rPr lang="en-GB" dirty="0"/>
              <a:t>  </a:t>
            </a:r>
            <a:r>
              <a:rPr lang="mr-IN" dirty="0"/>
              <a:t>0800 231 5977                enquiries@secarma.co.uk</a:t>
            </a:r>
            <a:r>
              <a:rPr lang="en-GB" dirty="0"/>
              <a:t>	          </a:t>
            </a:r>
            <a:r>
              <a:rPr lang="mr-IN" dirty="0"/>
              <a:t> secarma.co.uk</a:t>
            </a:r>
            <a:endParaRPr lang="en-US" dirty="0"/>
          </a:p>
        </p:txBody>
      </p:sp>
    </p:spTree>
    <p:extLst>
      <p:ext uri="{BB962C8B-B14F-4D97-AF65-F5344CB8AC3E}">
        <p14:creationId xmlns:p14="http://schemas.microsoft.com/office/powerpoint/2010/main" val="1924288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p:cNvSpPr>
            <a:spLocks noGrp="1"/>
          </p:cNvSpPr>
          <p:nvPr>
            <p:ph type="dt" sz="half" idx="10"/>
          </p:nvPr>
        </p:nvSpPr>
        <p:spPr/>
        <p:txBody>
          <a:bodyPr/>
          <a:lstStyle/>
          <a:p>
            <a:fld id="{F4ECB0C3-EDD3-BF4E-946A-17A2C499DDB0}" type="datetime1">
              <a:rPr lang="en-GB" smtClean="0"/>
              <a:t>23/08/2017</a:t>
            </a:fld>
            <a:endParaRPr lang="en-US" dirty="0"/>
          </a:p>
        </p:txBody>
      </p:sp>
      <p:sp>
        <p:nvSpPr>
          <p:cNvPr id="9" name="Text Placeholder 2"/>
          <p:cNvSpPr>
            <a:spLocks noGrp="1"/>
          </p:cNvSpPr>
          <p:nvPr>
            <p:ph idx="1"/>
          </p:nvPr>
        </p:nvSpPr>
        <p:spPr>
          <a:xfrm>
            <a:off x="674694" y="1580322"/>
            <a:ext cx="7256734" cy="443947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Footer Placeholder 4"/>
          <p:cNvSpPr>
            <a:spLocks noGrp="1"/>
          </p:cNvSpPr>
          <p:nvPr>
            <p:ph type="ftr" sz="quarter" idx="3"/>
          </p:nvPr>
        </p:nvSpPr>
        <p:spPr>
          <a:xfrm>
            <a:off x="674694" y="6226859"/>
            <a:ext cx="5578727"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a:t>     0800 231 5977                              enquiries@secarma.co.uk                        secarma.co.uk</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74693" y="1500259"/>
            <a:ext cx="3507197" cy="447316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398067" y="1500258"/>
            <a:ext cx="3533361" cy="447316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75A3867-7CB5-3B41-BFEE-E9E20C3F42AE}" type="datetime1">
              <a:rPr lang="en-GB" smtClean="0"/>
              <a:t>23/08/2017</a:t>
            </a:fld>
            <a:endParaRPr lang="en-US" dirty="0"/>
          </a:p>
        </p:txBody>
      </p:sp>
      <p:sp>
        <p:nvSpPr>
          <p:cNvPr id="9" name="Title Placeholder 1"/>
          <p:cNvSpPr>
            <a:spLocks noGrp="1"/>
          </p:cNvSpPr>
          <p:nvPr>
            <p:ph type="title"/>
          </p:nvPr>
        </p:nvSpPr>
        <p:spPr bwMode="gray">
          <a:xfrm>
            <a:off x="674693" y="447260"/>
            <a:ext cx="6682749"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10" name="Footer Placeholder 4"/>
          <p:cNvSpPr>
            <a:spLocks noGrp="1"/>
          </p:cNvSpPr>
          <p:nvPr>
            <p:ph type="ftr" sz="quarter" idx="3"/>
          </p:nvPr>
        </p:nvSpPr>
        <p:spPr>
          <a:xfrm>
            <a:off x="674694" y="6226859"/>
            <a:ext cx="5578727"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a:t>     0800 231 5977                              enquiries@secarma.co.uk                        secarma.co.uk</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694" y="1488618"/>
            <a:ext cx="3466414" cy="576262"/>
          </a:xfrm>
        </p:spPr>
        <p:txBody>
          <a:bodyPr anchor="b">
            <a:noAutofit/>
          </a:bodyPr>
          <a:lstStyle>
            <a:lvl1pPr marL="0" indent="0">
              <a:buNone/>
              <a:defRPr sz="2000" b="0">
                <a:solidFill>
                  <a:srgbClr val="954B9B"/>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674693" y="2064883"/>
            <a:ext cx="3466415" cy="400792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465013" y="1488618"/>
            <a:ext cx="3466415" cy="576262"/>
          </a:xfrm>
        </p:spPr>
        <p:txBody>
          <a:bodyPr anchor="b">
            <a:noAutofit/>
          </a:bodyPr>
          <a:lstStyle>
            <a:lvl1pPr marL="0" indent="0">
              <a:buNone/>
              <a:defRPr sz="2000" b="0">
                <a:solidFill>
                  <a:srgbClr val="954B9B"/>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465013" y="2064883"/>
            <a:ext cx="3466415" cy="400792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9238EBA-EE7C-7F4D-9552-BE5D44D8A62F}" type="datetime1">
              <a:rPr lang="en-GB" smtClean="0"/>
              <a:t>23/08/2017</a:t>
            </a:fld>
            <a:endParaRPr lang="en-US" dirty="0"/>
          </a:p>
        </p:txBody>
      </p:sp>
      <p:sp>
        <p:nvSpPr>
          <p:cNvPr id="11" name="Title Placeholder 1"/>
          <p:cNvSpPr>
            <a:spLocks noGrp="1"/>
          </p:cNvSpPr>
          <p:nvPr>
            <p:ph type="title"/>
          </p:nvPr>
        </p:nvSpPr>
        <p:spPr bwMode="gray">
          <a:xfrm>
            <a:off x="674694" y="447260"/>
            <a:ext cx="6727475"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12" name="Footer Placeholder 4"/>
          <p:cNvSpPr>
            <a:spLocks noGrp="1"/>
          </p:cNvSpPr>
          <p:nvPr>
            <p:ph type="ftr" sz="quarter" idx="13"/>
          </p:nvPr>
        </p:nvSpPr>
        <p:spPr>
          <a:xfrm>
            <a:off x="674694" y="6226859"/>
            <a:ext cx="5578727"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a:t>     0800 231 5977                              enquiries@secarma.co.uk                        secarma.co.uk</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9A5C3FF-A3BA-D643-8444-9FCFF2BDCCF3}" type="datetime1">
              <a:rPr lang="en-GB" smtClean="0"/>
              <a:t>23/08/2017</a:t>
            </a:fld>
            <a:endParaRPr lang="en-US" dirty="0"/>
          </a:p>
        </p:txBody>
      </p:sp>
      <p:sp>
        <p:nvSpPr>
          <p:cNvPr id="7" name="Title Placeholder 1"/>
          <p:cNvSpPr>
            <a:spLocks noGrp="1"/>
          </p:cNvSpPr>
          <p:nvPr>
            <p:ph type="title"/>
          </p:nvPr>
        </p:nvSpPr>
        <p:spPr bwMode="gray">
          <a:xfrm>
            <a:off x="674693" y="447260"/>
            <a:ext cx="6682749"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8" name="Footer Placeholder 4"/>
          <p:cNvSpPr>
            <a:spLocks noGrp="1"/>
          </p:cNvSpPr>
          <p:nvPr>
            <p:ph type="ftr" sz="quarter" idx="3"/>
          </p:nvPr>
        </p:nvSpPr>
        <p:spPr>
          <a:xfrm>
            <a:off x="674694" y="6226859"/>
            <a:ext cx="5578727"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a:t>     0800 231 5977                              enquiries@secarma.co.uk                        secarma.co.uk</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695" y="1484992"/>
            <a:ext cx="2204135" cy="576262"/>
          </a:xfrm>
        </p:spPr>
        <p:txBody>
          <a:bodyPr anchor="b">
            <a:noAutofit/>
          </a:bodyPr>
          <a:lstStyle>
            <a:lvl1pPr marL="0" indent="0">
              <a:buNone/>
              <a:defRPr sz="2000" b="0">
                <a:solidFill>
                  <a:srgbClr val="954B9B"/>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74693" y="2061257"/>
            <a:ext cx="2204136" cy="400087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193020" y="1484990"/>
            <a:ext cx="2207735" cy="576262"/>
          </a:xfrm>
        </p:spPr>
        <p:txBody>
          <a:bodyPr anchor="b">
            <a:noAutofit/>
          </a:bodyPr>
          <a:lstStyle>
            <a:lvl1pPr marL="0" indent="0">
              <a:buNone/>
              <a:defRPr sz="2000" b="0">
                <a:solidFill>
                  <a:srgbClr val="954B9B"/>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193020" y="2061256"/>
            <a:ext cx="2207735" cy="400087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5724580" y="1484991"/>
            <a:ext cx="2206838" cy="576262"/>
          </a:xfrm>
        </p:spPr>
        <p:txBody>
          <a:bodyPr anchor="b">
            <a:noAutofit/>
          </a:bodyPr>
          <a:lstStyle>
            <a:lvl1pPr marL="0" indent="0">
              <a:buNone/>
              <a:defRPr sz="2000" b="0">
                <a:solidFill>
                  <a:srgbClr val="954B9B"/>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5724726" y="2061255"/>
            <a:ext cx="2206702" cy="400087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cxnSp>
        <p:nvCxnSpPr>
          <p:cNvPr id="17" name="Straight Connector 16"/>
          <p:cNvCxnSpPr/>
          <p:nvPr/>
        </p:nvCxnSpPr>
        <p:spPr>
          <a:xfrm>
            <a:off x="3027168" y="2061255"/>
            <a:ext cx="0" cy="4000879"/>
          </a:xfrm>
          <a:prstGeom prst="line">
            <a:avLst/>
          </a:prstGeom>
          <a:ln w="12700" cmpd="sng">
            <a:solidFill>
              <a:srgbClr val="954B9B">
                <a:alpha val="40000"/>
              </a:srgb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553491" y="2061255"/>
            <a:ext cx="0" cy="4000879"/>
          </a:xfrm>
          <a:prstGeom prst="line">
            <a:avLst/>
          </a:prstGeom>
          <a:ln w="12700" cmpd="sng">
            <a:solidFill>
              <a:srgbClr val="954B9B">
                <a:alpha val="40000"/>
              </a:srgb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3569FF7-FF35-C642-9534-44C933A4D968}" type="datetime1">
              <a:rPr lang="en-GB" smtClean="0"/>
              <a:t>23/08/2017</a:t>
            </a:fld>
            <a:endParaRPr lang="en-US" dirty="0"/>
          </a:p>
        </p:txBody>
      </p:sp>
      <p:sp>
        <p:nvSpPr>
          <p:cNvPr id="21" name="Title Placeholder 1"/>
          <p:cNvSpPr>
            <a:spLocks noGrp="1"/>
          </p:cNvSpPr>
          <p:nvPr>
            <p:ph type="title"/>
          </p:nvPr>
        </p:nvSpPr>
        <p:spPr bwMode="gray">
          <a:xfrm>
            <a:off x="674694" y="447260"/>
            <a:ext cx="6742384"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22" name="Footer Placeholder 4"/>
          <p:cNvSpPr>
            <a:spLocks noGrp="1"/>
          </p:cNvSpPr>
          <p:nvPr>
            <p:ph type="ftr" sz="quarter" idx="18"/>
          </p:nvPr>
        </p:nvSpPr>
        <p:spPr>
          <a:xfrm>
            <a:off x="674694" y="6226859"/>
            <a:ext cx="5578727"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0800 231 5977                              </a:t>
            </a:r>
            <a:r>
              <a:rPr lang="mr-IN" dirty="0" err="1"/>
              <a:t>enquiries@secarma.co.uk</a:t>
            </a:r>
            <a:r>
              <a:rPr lang="mr-IN" dirty="0"/>
              <a:t>                        </a:t>
            </a:r>
            <a:r>
              <a:rPr lang="mr-IN" dirty="0" err="1"/>
              <a:t>secarma.co.uk</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692" y="3548870"/>
            <a:ext cx="2135408" cy="576262"/>
          </a:xfrm>
        </p:spPr>
        <p:txBody>
          <a:bodyPr anchor="b">
            <a:noAutofit/>
          </a:bodyPr>
          <a:lstStyle>
            <a:lvl1pPr marL="0" indent="0">
              <a:buNone/>
              <a:defRPr sz="2000" b="0">
                <a:solidFill>
                  <a:srgbClr val="954B9B"/>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809392" y="1619526"/>
            <a:ext cx="1883958"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GB"/>
              <a:t>Drag picture to placeholder or click icon to add</a:t>
            </a:r>
            <a:endParaRPr lang="en-US" dirty="0"/>
          </a:p>
        </p:txBody>
      </p:sp>
      <p:sp>
        <p:nvSpPr>
          <p:cNvPr id="22" name="Text Placeholder 3"/>
          <p:cNvSpPr>
            <a:spLocks noGrp="1"/>
          </p:cNvSpPr>
          <p:nvPr>
            <p:ph type="body" sz="half" idx="18"/>
          </p:nvPr>
        </p:nvSpPr>
        <p:spPr>
          <a:xfrm>
            <a:off x="674692" y="4125132"/>
            <a:ext cx="2135408" cy="1917860"/>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235126" y="3548873"/>
            <a:ext cx="2135408" cy="576263"/>
          </a:xfrm>
        </p:spPr>
        <p:txBody>
          <a:bodyPr anchor="b">
            <a:noAutofit/>
          </a:bodyPr>
          <a:lstStyle>
            <a:lvl1pPr marL="0" indent="0">
              <a:buNone/>
              <a:defRPr sz="2000" b="0">
                <a:solidFill>
                  <a:srgbClr val="954B9B"/>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3369825" y="1619526"/>
            <a:ext cx="1883959"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GB"/>
              <a:t>Drag picture to placeholder or click icon to add</a:t>
            </a:r>
            <a:endParaRPr lang="en-US" dirty="0"/>
          </a:p>
        </p:txBody>
      </p:sp>
      <p:sp>
        <p:nvSpPr>
          <p:cNvPr id="23" name="Text Placeholder 3"/>
          <p:cNvSpPr>
            <a:spLocks noGrp="1"/>
          </p:cNvSpPr>
          <p:nvPr>
            <p:ph type="body" sz="half" idx="19"/>
          </p:nvPr>
        </p:nvSpPr>
        <p:spPr>
          <a:xfrm>
            <a:off x="3236107" y="4125131"/>
            <a:ext cx="2135408" cy="1917860"/>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5795560" y="3548871"/>
            <a:ext cx="2135867" cy="576262"/>
          </a:xfrm>
        </p:spPr>
        <p:txBody>
          <a:bodyPr anchor="b">
            <a:noAutofit/>
          </a:bodyPr>
          <a:lstStyle>
            <a:lvl1pPr marL="0" indent="0">
              <a:buNone/>
              <a:defRPr sz="2000" b="0">
                <a:solidFill>
                  <a:srgbClr val="954B9B"/>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5930750" y="1619526"/>
            <a:ext cx="1883958"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GB"/>
              <a:t>Drag picture to placeholder or click icon to add</a:t>
            </a:r>
            <a:endParaRPr lang="en-US" dirty="0"/>
          </a:p>
        </p:txBody>
      </p:sp>
      <p:sp>
        <p:nvSpPr>
          <p:cNvPr id="24" name="Text Placeholder 3"/>
          <p:cNvSpPr>
            <a:spLocks noGrp="1"/>
          </p:cNvSpPr>
          <p:nvPr>
            <p:ph type="body" sz="half" idx="20"/>
          </p:nvPr>
        </p:nvSpPr>
        <p:spPr>
          <a:xfrm>
            <a:off x="5795558" y="4125130"/>
            <a:ext cx="2135868" cy="1917860"/>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cxnSp>
        <p:nvCxnSpPr>
          <p:cNvPr id="43" name="Straight Connector 42"/>
          <p:cNvCxnSpPr/>
          <p:nvPr/>
        </p:nvCxnSpPr>
        <p:spPr>
          <a:xfrm>
            <a:off x="3008489" y="1585659"/>
            <a:ext cx="0" cy="4457331"/>
          </a:xfrm>
          <a:prstGeom prst="line">
            <a:avLst/>
          </a:prstGeom>
          <a:ln w="12700" cmpd="sng">
            <a:solidFill>
              <a:srgbClr val="954B9B">
                <a:alpha val="40000"/>
              </a:srgb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589740" y="1585659"/>
            <a:ext cx="0" cy="4457331"/>
          </a:xfrm>
          <a:prstGeom prst="line">
            <a:avLst/>
          </a:prstGeom>
          <a:ln w="12700" cmpd="sng">
            <a:solidFill>
              <a:srgbClr val="954B9B">
                <a:alpha val="40000"/>
              </a:srgb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5C5017-046E-4E4D-9859-22E00A245F7D}" type="datetime1">
              <a:rPr lang="en-GB" smtClean="0"/>
              <a:t>23/08/2017</a:t>
            </a:fld>
            <a:endParaRPr lang="en-US" dirty="0"/>
          </a:p>
        </p:txBody>
      </p:sp>
      <p:sp>
        <p:nvSpPr>
          <p:cNvPr id="18" name="Title Placeholder 1"/>
          <p:cNvSpPr>
            <a:spLocks noGrp="1"/>
          </p:cNvSpPr>
          <p:nvPr>
            <p:ph type="title"/>
          </p:nvPr>
        </p:nvSpPr>
        <p:spPr bwMode="gray">
          <a:xfrm>
            <a:off x="674694" y="447260"/>
            <a:ext cx="6652931"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25" name="Footer Placeholder 4"/>
          <p:cNvSpPr>
            <a:spLocks noGrp="1"/>
          </p:cNvSpPr>
          <p:nvPr>
            <p:ph type="ftr" sz="quarter" idx="23"/>
          </p:nvPr>
        </p:nvSpPr>
        <p:spPr>
          <a:xfrm>
            <a:off x="674694" y="6226859"/>
            <a:ext cx="5578727"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a:t>     0800 231 5977                              enquiries@secarma.co.uk                        secarma.co.uk</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74694" y="1470994"/>
            <a:ext cx="7256734" cy="4548809"/>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21581" y="6391841"/>
            <a:ext cx="742949" cy="304799"/>
          </a:xfrm>
        </p:spPr>
        <p:txBody>
          <a:bodyPr/>
          <a:lstStyle/>
          <a:p>
            <a:fld id="{DCEB858F-D511-D64B-A544-2D11A9E5C1C4}" type="datetime1">
              <a:rPr lang="en-GB" smtClean="0"/>
              <a:t>23/08/2017</a:t>
            </a:fld>
            <a:endParaRPr lang="en-US" dirty="0"/>
          </a:p>
        </p:txBody>
      </p:sp>
      <p:sp>
        <p:nvSpPr>
          <p:cNvPr id="8" name="Title Placeholder 1"/>
          <p:cNvSpPr>
            <a:spLocks noGrp="1"/>
          </p:cNvSpPr>
          <p:nvPr>
            <p:ph type="title"/>
          </p:nvPr>
        </p:nvSpPr>
        <p:spPr bwMode="gray">
          <a:xfrm>
            <a:off x="674693" y="447260"/>
            <a:ext cx="6816927"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9" name="Footer Placeholder 4"/>
          <p:cNvSpPr>
            <a:spLocks noGrp="1"/>
          </p:cNvSpPr>
          <p:nvPr>
            <p:ph type="ftr" sz="quarter" idx="3"/>
          </p:nvPr>
        </p:nvSpPr>
        <p:spPr>
          <a:xfrm>
            <a:off x="674694" y="6226859"/>
            <a:ext cx="5578727"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a:t>     0800 231 5977                              enquiries@secarma.co.uk                        secarma.co.uk</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1" y="0"/>
            <a:ext cx="463660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5171671" y="2677644"/>
            <a:ext cx="2818159" cy="2283824"/>
          </a:xfrm>
        </p:spPr>
        <p:txBody>
          <a:bodyPr anchor="ctr"/>
          <a:lstStyle>
            <a:lvl1pPr marL="0" indent="0" algn="l">
              <a:buNone/>
              <a:defRPr sz="2000" cap="all">
                <a:solidFill>
                  <a:srgbClr val="1999A4"/>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GB"/>
              <a:t>Click to edit Master text styles</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937617" cy="6858000"/>
          </a:xfrm>
          <a:prstGeom prst="rect">
            <a:avLst/>
          </a:prstGeom>
        </p:spPr>
      </p:pic>
      <p:sp>
        <p:nvSpPr>
          <p:cNvPr id="2" name="Title 1"/>
          <p:cNvSpPr>
            <a:spLocks noGrp="1"/>
          </p:cNvSpPr>
          <p:nvPr>
            <p:ph type="title"/>
          </p:nvPr>
        </p:nvSpPr>
        <p:spPr>
          <a:xfrm>
            <a:off x="866217" y="2677645"/>
            <a:ext cx="3263269" cy="2283824"/>
          </a:xfrm>
        </p:spPr>
        <p:txBody>
          <a:bodyPr anchor="ctr"/>
          <a:lstStyle>
            <a:lvl1pPr algn="l">
              <a:defRPr sz="4000" b="0" cap="none">
                <a:solidFill>
                  <a:schemeClr val="bg1"/>
                </a:solidFill>
              </a:defRPr>
            </a:lvl1pPr>
          </a:lstStyle>
          <a:p>
            <a:r>
              <a:rPr lang="en-GB" dirty="0"/>
              <a:t>Click to edit Master title style</a:t>
            </a:r>
            <a:endParaRPr lang="en-US" dirty="0"/>
          </a:p>
        </p:txBody>
      </p:sp>
      <p:sp>
        <p:nvSpPr>
          <p:cNvPr id="10" name="Date Placeholder 3"/>
          <p:cNvSpPr>
            <a:spLocks noGrp="1"/>
          </p:cNvSpPr>
          <p:nvPr>
            <p:ph type="dt" sz="half" idx="2"/>
          </p:nvPr>
        </p:nvSpPr>
        <p:spPr>
          <a:xfrm>
            <a:off x="7989830" y="6226859"/>
            <a:ext cx="742949" cy="304799"/>
          </a:xfrm>
          <a:prstGeom prst="rect">
            <a:avLst/>
          </a:prstGeom>
        </p:spPr>
        <p:txBody>
          <a:bodyPr vert="horz" lIns="91440" tIns="45720" rIns="91440" bIns="45720" rtlCol="0" anchor="ctr"/>
          <a:lstStyle>
            <a:lvl1pPr algn="r">
              <a:defRPr sz="1000" b="0" i="0">
                <a:solidFill>
                  <a:srgbClr val="1999A4"/>
                </a:solidFill>
                <a:latin typeface="Raleway Medium" charset="0"/>
                <a:ea typeface="Raleway Medium" charset="0"/>
                <a:cs typeface="Raleway Medium" charset="0"/>
              </a:defRPr>
            </a:lvl1pPr>
          </a:lstStyle>
          <a:p>
            <a:fld id="{3F8267F7-9507-5144-9FBD-783E5E00B3F1}" type="datetime1">
              <a:rPr lang="en-GB" smtClean="0"/>
              <a:t>23/08/2017</a:t>
            </a:fld>
            <a:endParaRPr lang="en-US" dirty="0"/>
          </a:p>
        </p:txBody>
      </p:sp>
      <p:pic>
        <p:nvPicPr>
          <p:cNvPr id="12" name="Picture 11">
            <a:extLst>
              <a:ext uri="{FF2B5EF4-FFF2-40B4-BE49-F238E27FC236}">
                <a16:creationId xmlns:a16="http://schemas.microsoft.com/office/drawing/2014/main" id="{A8FEE17E-7408-42AE-953A-5890DB86C6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95160" y="571120"/>
            <a:ext cx="1765051" cy="449202"/>
          </a:xfrm>
          <a:prstGeom prst="rect">
            <a:avLst/>
          </a:prstGeom>
        </p:spPr>
      </p:pic>
    </p:spTree>
    <p:extLst>
      <p:ext uri="{BB962C8B-B14F-4D97-AF65-F5344CB8AC3E}">
        <p14:creationId xmlns:p14="http://schemas.microsoft.com/office/powerpoint/2010/main" val="1420868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4" name="Date Placeholder 3"/>
          <p:cNvSpPr>
            <a:spLocks noGrp="1"/>
          </p:cNvSpPr>
          <p:nvPr>
            <p:ph type="dt" sz="half" idx="10"/>
          </p:nvPr>
        </p:nvSpPr>
        <p:spPr/>
        <p:txBody>
          <a:bodyPr/>
          <a:lstStyle/>
          <a:p>
            <a:fld id="{3D061C0B-69D4-274D-A6EA-DA511940E9F4}" type="datetime1">
              <a:rPr lang="en-GB" smtClean="0"/>
              <a:t>23/08/2017</a:t>
            </a:fld>
            <a:endParaRPr lang="en-US" dirty="0"/>
          </a:p>
        </p:txBody>
      </p:sp>
      <p:sp>
        <p:nvSpPr>
          <p:cNvPr id="7" name="Text Placeholder 2"/>
          <p:cNvSpPr>
            <a:spLocks noGrp="1"/>
          </p:cNvSpPr>
          <p:nvPr>
            <p:ph idx="1"/>
          </p:nvPr>
        </p:nvSpPr>
        <p:spPr>
          <a:xfrm>
            <a:off x="674694" y="1580322"/>
            <a:ext cx="7256734" cy="443947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Footer Placeholder 4">
            <a:extLst>
              <a:ext uri="{FF2B5EF4-FFF2-40B4-BE49-F238E27FC236}">
                <a16:creationId xmlns:a16="http://schemas.microsoft.com/office/drawing/2014/main" id="{19ABBBA1-77A1-4B1B-92AF-85CA0C2C501D}"/>
              </a:ext>
            </a:extLst>
          </p:cNvPr>
          <p:cNvSpPr>
            <a:spLocks noGrp="1"/>
          </p:cNvSpPr>
          <p:nvPr>
            <p:ph type="ftr" sz="quarter" idx="3"/>
          </p:nvPr>
        </p:nvSpPr>
        <p:spPr>
          <a:xfrm>
            <a:off x="674694" y="6226859"/>
            <a:ext cx="7256734"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a:t>
            </a:r>
            <a:r>
              <a:rPr lang="en-GB" dirty="0"/>
              <a:t>  </a:t>
            </a:r>
            <a:r>
              <a:rPr lang="mr-IN" dirty="0"/>
              <a:t>0800 231 5977                enquiries@secarma.co.uk</a:t>
            </a:r>
            <a:r>
              <a:rPr lang="en-GB" dirty="0"/>
              <a:t>	          </a:t>
            </a:r>
            <a:r>
              <a:rPr lang="mr-IN" dirty="0"/>
              <a:t> secarma.co.uk</a:t>
            </a:r>
            <a:endParaRPr lang="en-US" dirty="0"/>
          </a:p>
        </p:txBody>
      </p:sp>
    </p:spTree>
    <p:extLst>
      <p:ext uri="{BB962C8B-B14F-4D97-AF65-F5344CB8AC3E}">
        <p14:creationId xmlns:p14="http://schemas.microsoft.com/office/powerpoint/2010/main" val="657258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74693" y="1500259"/>
            <a:ext cx="3507197" cy="447316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398067" y="1500258"/>
            <a:ext cx="3533361" cy="447316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8A8A504-9647-4E46-B5F1-9F7C6533B4FD}" type="datetime1">
              <a:rPr lang="en-GB" smtClean="0"/>
              <a:t>23/08/2017</a:t>
            </a:fld>
            <a:endParaRPr lang="en-US" dirty="0"/>
          </a:p>
        </p:txBody>
      </p:sp>
      <p:sp>
        <p:nvSpPr>
          <p:cNvPr id="9" name="Title Placeholder 1"/>
          <p:cNvSpPr>
            <a:spLocks noGrp="1"/>
          </p:cNvSpPr>
          <p:nvPr>
            <p:ph type="title"/>
          </p:nvPr>
        </p:nvSpPr>
        <p:spPr bwMode="gray">
          <a:xfrm>
            <a:off x="674694" y="447260"/>
            <a:ext cx="6705112"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7" name="Footer Placeholder 4">
            <a:extLst>
              <a:ext uri="{FF2B5EF4-FFF2-40B4-BE49-F238E27FC236}">
                <a16:creationId xmlns:a16="http://schemas.microsoft.com/office/drawing/2014/main" id="{766CF274-B8CE-4EC8-820E-BBB704BBE316}"/>
              </a:ext>
            </a:extLst>
          </p:cNvPr>
          <p:cNvSpPr>
            <a:spLocks noGrp="1"/>
          </p:cNvSpPr>
          <p:nvPr>
            <p:ph type="ftr" sz="quarter" idx="3"/>
          </p:nvPr>
        </p:nvSpPr>
        <p:spPr>
          <a:xfrm>
            <a:off x="674694" y="6236003"/>
            <a:ext cx="7256734"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a:t>
            </a:r>
            <a:r>
              <a:rPr lang="en-GB" dirty="0"/>
              <a:t>  </a:t>
            </a:r>
            <a:r>
              <a:rPr lang="mr-IN" dirty="0"/>
              <a:t>0800 231 5977                enquiries@secarma.co.uk</a:t>
            </a:r>
            <a:r>
              <a:rPr lang="en-GB" dirty="0"/>
              <a:t>	          </a:t>
            </a:r>
            <a:r>
              <a:rPr lang="mr-IN" dirty="0"/>
              <a:t> secarma.co.uk</a:t>
            </a:r>
            <a:endParaRPr lang="en-US" dirty="0"/>
          </a:p>
        </p:txBody>
      </p:sp>
    </p:spTree>
    <p:extLst>
      <p:ext uri="{BB962C8B-B14F-4D97-AF65-F5344CB8AC3E}">
        <p14:creationId xmlns:p14="http://schemas.microsoft.com/office/powerpoint/2010/main" val="1633784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694" y="1488618"/>
            <a:ext cx="3466414" cy="576262"/>
          </a:xfrm>
        </p:spPr>
        <p:txBody>
          <a:bodyPr anchor="b">
            <a:noAutofit/>
          </a:bodyPr>
          <a:lstStyle>
            <a:lvl1pPr marL="0" indent="0">
              <a:buNone/>
              <a:defRPr sz="2000" b="0">
                <a:solidFill>
                  <a:srgbClr val="1999A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674693" y="2064883"/>
            <a:ext cx="3466415" cy="400792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465013" y="1488618"/>
            <a:ext cx="3466415" cy="576262"/>
          </a:xfrm>
        </p:spPr>
        <p:txBody>
          <a:bodyPr anchor="b">
            <a:noAutofit/>
          </a:bodyPr>
          <a:lstStyle>
            <a:lvl1pPr marL="0" indent="0">
              <a:buNone/>
              <a:defRPr sz="2000" b="0">
                <a:solidFill>
                  <a:srgbClr val="1999A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465013" y="2064883"/>
            <a:ext cx="3466415" cy="400792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809161D-A815-6C48-9DFE-36EEC50FD5C4}" type="datetime1">
              <a:rPr lang="en-GB" smtClean="0"/>
              <a:t>23/08/2017</a:t>
            </a:fld>
            <a:endParaRPr lang="en-US" dirty="0"/>
          </a:p>
        </p:txBody>
      </p:sp>
      <p:sp>
        <p:nvSpPr>
          <p:cNvPr id="11" name="Title Placeholder 1"/>
          <p:cNvSpPr>
            <a:spLocks noGrp="1"/>
          </p:cNvSpPr>
          <p:nvPr>
            <p:ph type="title"/>
          </p:nvPr>
        </p:nvSpPr>
        <p:spPr bwMode="gray">
          <a:xfrm>
            <a:off x="674694" y="447260"/>
            <a:ext cx="6563480"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9" name="Footer Placeholder 4">
            <a:extLst>
              <a:ext uri="{FF2B5EF4-FFF2-40B4-BE49-F238E27FC236}">
                <a16:creationId xmlns:a16="http://schemas.microsoft.com/office/drawing/2014/main" id="{4D057281-0F3B-44C7-9C0B-E5DF9DA96F44}"/>
              </a:ext>
            </a:extLst>
          </p:cNvPr>
          <p:cNvSpPr>
            <a:spLocks noGrp="1"/>
          </p:cNvSpPr>
          <p:nvPr>
            <p:ph type="ftr" sz="quarter" idx="11"/>
          </p:nvPr>
        </p:nvSpPr>
        <p:spPr>
          <a:xfrm>
            <a:off x="674694" y="6226859"/>
            <a:ext cx="7256734"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a:t>
            </a:r>
            <a:r>
              <a:rPr lang="en-GB" dirty="0"/>
              <a:t>  </a:t>
            </a:r>
            <a:r>
              <a:rPr lang="mr-IN" dirty="0"/>
              <a:t>0800 231 5977                enquiries@secarma.co.uk</a:t>
            </a:r>
            <a:r>
              <a:rPr lang="en-GB" dirty="0"/>
              <a:t>	          </a:t>
            </a:r>
            <a:r>
              <a:rPr lang="mr-IN" dirty="0"/>
              <a:t> secarma.co.uk</a:t>
            </a:r>
            <a:endParaRPr lang="en-US" dirty="0"/>
          </a:p>
        </p:txBody>
      </p:sp>
    </p:spTree>
    <p:extLst>
      <p:ext uri="{BB962C8B-B14F-4D97-AF65-F5344CB8AC3E}">
        <p14:creationId xmlns:p14="http://schemas.microsoft.com/office/powerpoint/2010/main" val="489780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E99F633-FFA5-524D-93EF-6DA71DDDCD8E}" type="datetime1">
              <a:rPr lang="en-GB" smtClean="0"/>
              <a:t>23/08/2017</a:t>
            </a:fld>
            <a:endParaRPr lang="en-US" dirty="0"/>
          </a:p>
        </p:txBody>
      </p:sp>
      <p:sp>
        <p:nvSpPr>
          <p:cNvPr id="7" name="Title Placeholder 1"/>
          <p:cNvSpPr>
            <a:spLocks noGrp="1"/>
          </p:cNvSpPr>
          <p:nvPr>
            <p:ph type="title"/>
          </p:nvPr>
        </p:nvSpPr>
        <p:spPr bwMode="gray">
          <a:xfrm>
            <a:off x="674694" y="447260"/>
            <a:ext cx="6630569"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5" name="Footer Placeholder 4">
            <a:extLst>
              <a:ext uri="{FF2B5EF4-FFF2-40B4-BE49-F238E27FC236}">
                <a16:creationId xmlns:a16="http://schemas.microsoft.com/office/drawing/2014/main" id="{96248A3B-A40B-4851-977B-B0D0BFD0F4A9}"/>
              </a:ext>
            </a:extLst>
          </p:cNvPr>
          <p:cNvSpPr>
            <a:spLocks noGrp="1"/>
          </p:cNvSpPr>
          <p:nvPr>
            <p:ph type="ftr" sz="quarter" idx="3"/>
          </p:nvPr>
        </p:nvSpPr>
        <p:spPr>
          <a:xfrm>
            <a:off x="674694" y="6226859"/>
            <a:ext cx="7256734"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a:t>
            </a:r>
            <a:r>
              <a:rPr lang="en-GB" dirty="0"/>
              <a:t>  </a:t>
            </a:r>
            <a:r>
              <a:rPr lang="mr-IN" dirty="0"/>
              <a:t>0800 231 5977                enquiries@secarma.co.uk</a:t>
            </a:r>
            <a:r>
              <a:rPr lang="en-GB" dirty="0"/>
              <a:t>	          </a:t>
            </a:r>
            <a:r>
              <a:rPr lang="mr-IN" dirty="0"/>
              <a:t> secarma.co.uk</a:t>
            </a:r>
            <a:endParaRPr lang="en-US" dirty="0"/>
          </a:p>
        </p:txBody>
      </p:sp>
    </p:spTree>
    <p:extLst>
      <p:ext uri="{BB962C8B-B14F-4D97-AF65-F5344CB8AC3E}">
        <p14:creationId xmlns:p14="http://schemas.microsoft.com/office/powerpoint/2010/main" val="1066370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3570DF-DEAD-0947-A3D4-4D8A2467FD88}" type="datetime1">
              <a:rPr lang="en-GB" smtClean="0"/>
              <a:t>23/08/2017</a:t>
            </a:fld>
            <a:endParaRPr lang="en-US" dirty="0"/>
          </a:p>
        </p:txBody>
      </p:sp>
      <p:sp>
        <p:nvSpPr>
          <p:cNvPr id="16" name="Rectangle 15"/>
          <p:cNvSpPr/>
          <p:nvPr userDrawn="1"/>
        </p:nvSpPr>
        <p:spPr>
          <a:xfrm>
            <a:off x="-1" y="6696637"/>
            <a:ext cx="4569516" cy="161364"/>
          </a:xfrm>
          <a:prstGeom prst="rect">
            <a:avLst/>
          </a:prstGeom>
          <a:solidFill>
            <a:srgbClr val="954B9B"/>
          </a:solidFill>
          <a:ln>
            <a:noFill/>
          </a:ln>
        </p:spPr>
        <p:style>
          <a:lnRef idx="1">
            <a:schemeClr val="accent1"/>
          </a:lnRef>
          <a:fillRef idx="3">
            <a:schemeClr val="accent1"/>
          </a:fillRef>
          <a:effectRef idx="2">
            <a:schemeClr val="accent1"/>
          </a:effectRef>
          <a:fontRef idx="minor">
            <a:schemeClr val="lt1"/>
          </a:fontRef>
        </p:style>
      </p:sp>
      <p:sp>
        <p:nvSpPr>
          <p:cNvPr id="17" name="Rectangle 16"/>
          <p:cNvSpPr/>
          <p:nvPr userDrawn="1"/>
        </p:nvSpPr>
        <p:spPr>
          <a:xfrm>
            <a:off x="4569517" y="6696637"/>
            <a:ext cx="4574485" cy="161364"/>
          </a:xfrm>
          <a:prstGeom prst="rect">
            <a:avLst/>
          </a:prstGeom>
          <a:solidFill>
            <a:srgbClr val="1999A4"/>
          </a:solidFill>
          <a:ln>
            <a:noFill/>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6EE50D68-08C9-41FB-86FA-419AB88AEF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5160" y="571120"/>
            <a:ext cx="1765051" cy="449202"/>
          </a:xfrm>
          <a:prstGeom prst="rect">
            <a:avLst/>
          </a:prstGeom>
        </p:spPr>
      </p:pic>
      <p:sp>
        <p:nvSpPr>
          <p:cNvPr id="11" name="Footer Placeholder 4">
            <a:extLst>
              <a:ext uri="{FF2B5EF4-FFF2-40B4-BE49-F238E27FC236}">
                <a16:creationId xmlns:a16="http://schemas.microsoft.com/office/drawing/2014/main" id="{B83D3553-BC92-418A-A6AD-24140BDA8838}"/>
              </a:ext>
            </a:extLst>
          </p:cNvPr>
          <p:cNvSpPr>
            <a:spLocks noGrp="1"/>
          </p:cNvSpPr>
          <p:nvPr>
            <p:ph type="ftr" sz="quarter" idx="3"/>
          </p:nvPr>
        </p:nvSpPr>
        <p:spPr>
          <a:xfrm>
            <a:off x="674694" y="6226859"/>
            <a:ext cx="7256734"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a:t>
            </a:r>
            <a:r>
              <a:rPr lang="en-GB" dirty="0"/>
              <a:t>  </a:t>
            </a:r>
            <a:r>
              <a:rPr lang="mr-IN" dirty="0"/>
              <a:t>0800 231 5977                enquiries@secarma.co.uk</a:t>
            </a:r>
            <a:r>
              <a:rPr lang="en-GB" dirty="0"/>
              <a:t>	          </a:t>
            </a:r>
            <a:r>
              <a:rPr lang="mr-IN" dirty="0"/>
              <a:t> secarma.co.uk</a:t>
            </a:r>
            <a:endParaRPr lang="en-US" dirty="0"/>
          </a:p>
        </p:txBody>
      </p:sp>
      <p:pic>
        <p:nvPicPr>
          <p:cNvPr id="19" name="Picture 18">
            <a:extLst>
              <a:ext uri="{FF2B5EF4-FFF2-40B4-BE49-F238E27FC236}">
                <a16:creationId xmlns:a16="http://schemas.microsoft.com/office/drawing/2014/main" id="{F1B803F7-DDA2-4FE0-B37D-11D3742F8B08}"/>
              </a:ext>
            </a:extLst>
          </p:cNvPr>
          <p:cNvPicPr>
            <a:picLocks noChangeAspect="1"/>
          </p:cNvPicPr>
          <p:nvPr userDrawn="1"/>
        </p:nvPicPr>
        <p:blipFill>
          <a:blip r:embed="rId3"/>
          <a:stretch>
            <a:fillRect/>
          </a:stretch>
        </p:blipFill>
        <p:spPr>
          <a:xfrm>
            <a:off x="787172" y="6242173"/>
            <a:ext cx="273532" cy="286955"/>
          </a:xfrm>
          <a:prstGeom prst="rect">
            <a:avLst/>
          </a:prstGeom>
        </p:spPr>
      </p:pic>
      <p:pic>
        <p:nvPicPr>
          <p:cNvPr id="20" name="Picture 19">
            <a:extLst>
              <a:ext uri="{FF2B5EF4-FFF2-40B4-BE49-F238E27FC236}">
                <a16:creationId xmlns:a16="http://schemas.microsoft.com/office/drawing/2014/main" id="{5C8578F4-92AC-4AE5-AA66-094AED07FE8A}"/>
              </a:ext>
            </a:extLst>
          </p:cNvPr>
          <p:cNvPicPr>
            <a:picLocks noChangeAspect="1"/>
          </p:cNvPicPr>
          <p:nvPr userDrawn="1"/>
        </p:nvPicPr>
        <p:blipFill>
          <a:blip r:embed="rId4"/>
          <a:stretch>
            <a:fillRect/>
          </a:stretch>
        </p:blipFill>
        <p:spPr>
          <a:xfrm>
            <a:off x="2713026" y="6284905"/>
            <a:ext cx="286206" cy="204757"/>
          </a:xfrm>
          <a:prstGeom prst="rect">
            <a:avLst/>
          </a:prstGeom>
        </p:spPr>
      </p:pic>
      <p:pic>
        <p:nvPicPr>
          <p:cNvPr id="21" name="Picture 20">
            <a:extLst>
              <a:ext uri="{FF2B5EF4-FFF2-40B4-BE49-F238E27FC236}">
                <a16:creationId xmlns:a16="http://schemas.microsoft.com/office/drawing/2014/main" id="{B417418C-79A5-4F16-B2C3-6A6499F6C90B}"/>
              </a:ext>
            </a:extLst>
          </p:cNvPr>
          <p:cNvPicPr>
            <a:picLocks noChangeAspect="1"/>
          </p:cNvPicPr>
          <p:nvPr userDrawn="1"/>
        </p:nvPicPr>
        <p:blipFill>
          <a:blip r:embed="rId5"/>
          <a:stretch>
            <a:fillRect/>
          </a:stretch>
        </p:blipFill>
        <p:spPr>
          <a:xfrm>
            <a:off x="5537733" y="6266617"/>
            <a:ext cx="276089" cy="258874"/>
          </a:xfrm>
          <a:prstGeom prst="rect">
            <a:avLst/>
          </a:prstGeom>
        </p:spPr>
      </p:pic>
    </p:spTree>
    <p:extLst>
      <p:ext uri="{BB962C8B-B14F-4D97-AF65-F5344CB8AC3E}">
        <p14:creationId xmlns:p14="http://schemas.microsoft.com/office/powerpoint/2010/main" val="1690938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695" y="1484992"/>
            <a:ext cx="2204135" cy="576262"/>
          </a:xfrm>
        </p:spPr>
        <p:txBody>
          <a:bodyPr anchor="b">
            <a:noAutofit/>
          </a:bodyPr>
          <a:lstStyle>
            <a:lvl1pPr marL="0" indent="0">
              <a:buNone/>
              <a:defRPr sz="2000" b="0">
                <a:solidFill>
                  <a:srgbClr val="1999A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74693" y="2061257"/>
            <a:ext cx="2204136" cy="400087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193020" y="1484990"/>
            <a:ext cx="2207735" cy="576262"/>
          </a:xfrm>
        </p:spPr>
        <p:txBody>
          <a:bodyPr anchor="b">
            <a:noAutofit/>
          </a:bodyPr>
          <a:lstStyle>
            <a:lvl1pPr marL="0" indent="0">
              <a:buNone/>
              <a:defRPr sz="2000" b="0">
                <a:solidFill>
                  <a:srgbClr val="1999A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193020" y="2061256"/>
            <a:ext cx="2207735" cy="400087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5724580" y="1484991"/>
            <a:ext cx="2206838" cy="576262"/>
          </a:xfrm>
        </p:spPr>
        <p:txBody>
          <a:bodyPr anchor="b">
            <a:noAutofit/>
          </a:bodyPr>
          <a:lstStyle>
            <a:lvl1pPr marL="0" indent="0">
              <a:buNone/>
              <a:defRPr sz="2000" b="0">
                <a:solidFill>
                  <a:srgbClr val="1999A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5724726" y="2061255"/>
            <a:ext cx="2206702" cy="400087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cxnSp>
        <p:nvCxnSpPr>
          <p:cNvPr id="17" name="Straight Connector 16"/>
          <p:cNvCxnSpPr/>
          <p:nvPr/>
        </p:nvCxnSpPr>
        <p:spPr>
          <a:xfrm>
            <a:off x="3027168" y="2061255"/>
            <a:ext cx="0" cy="4000879"/>
          </a:xfrm>
          <a:prstGeom prst="line">
            <a:avLst/>
          </a:prstGeom>
          <a:ln w="12700" cmpd="sng">
            <a:solidFill>
              <a:srgbClr val="1999A4">
                <a:alpha val="40000"/>
              </a:srgb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553491" y="2061255"/>
            <a:ext cx="0" cy="4000879"/>
          </a:xfrm>
          <a:prstGeom prst="line">
            <a:avLst/>
          </a:prstGeom>
          <a:ln w="12700" cmpd="sng">
            <a:solidFill>
              <a:srgbClr val="1999A4">
                <a:alpha val="40000"/>
              </a:srgb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236FF4-165C-1344-A03D-F89BA7422832}" type="datetime1">
              <a:rPr lang="en-GB" smtClean="0"/>
              <a:t>23/08/2017</a:t>
            </a:fld>
            <a:endParaRPr lang="en-US" dirty="0"/>
          </a:p>
        </p:txBody>
      </p:sp>
      <p:sp>
        <p:nvSpPr>
          <p:cNvPr id="21" name="Title Placeholder 1"/>
          <p:cNvSpPr>
            <a:spLocks noGrp="1"/>
          </p:cNvSpPr>
          <p:nvPr>
            <p:ph type="title"/>
          </p:nvPr>
        </p:nvSpPr>
        <p:spPr bwMode="gray">
          <a:xfrm>
            <a:off x="674694" y="447260"/>
            <a:ext cx="6734930"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pic>
        <p:nvPicPr>
          <p:cNvPr id="13" name="Picture 12">
            <a:extLst>
              <a:ext uri="{FF2B5EF4-FFF2-40B4-BE49-F238E27FC236}">
                <a16:creationId xmlns:a16="http://schemas.microsoft.com/office/drawing/2014/main" id="{54549400-2D2A-4838-A82A-EB351F2AC3CD}"/>
              </a:ext>
            </a:extLst>
          </p:cNvPr>
          <p:cNvPicPr>
            <a:picLocks noChangeAspect="1"/>
          </p:cNvPicPr>
          <p:nvPr userDrawn="1"/>
        </p:nvPicPr>
        <p:blipFill>
          <a:blip r:embed="rId2"/>
          <a:stretch>
            <a:fillRect/>
          </a:stretch>
        </p:blipFill>
        <p:spPr>
          <a:xfrm>
            <a:off x="787172" y="6242173"/>
            <a:ext cx="273532" cy="286955"/>
          </a:xfrm>
          <a:prstGeom prst="rect">
            <a:avLst/>
          </a:prstGeom>
        </p:spPr>
      </p:pic>
      <p:pic>
        <p:nvPicPr>
          <p:cNvPr id="15" name="Picture 14">
            <a:extLst>
              <a:ext uri="{FF2B5EF4-FFF2-40B4-BE49-F238E27FC236}">
                <a16:creationId xmlns:a16="http://schemas.microsoft.com/office/drawing/2014/main" id="{7DA0F4D5-7F99-44D1-9660-0A3167727B0D}"/>
              </a:ext>
            </a:extLst>
          </p:cNvPr>
          <p:cNvPicPr>
            <a:picLocks noChangeAspect="1"/>
          </p:cNvPicPr>
          <p:nvPr userDrawn="1"/>
        </p:nvPicPr>
        <p:blipFill>
          <a:blip r:embed="rId3"/>
          <a:stretch>
            <a:fillRect/>
          </a:stretch>
        </p:blipFill>
        <p:spPr>
          <a:xfrm>
            <a:off x="2713026" y="6284905"/>
            <a:ext cx="286206" cy="204757"/>
          </a:xfrm>
          <a:prstGeom prst="rect">
            <a:avLst/>
          </a:prstGeom>
        </p:spPr>
      </p:pic>
      <p:pic>
        <p:nvPicPr>
          <p:cNvPr id="23" name="Picture 22">
            <a:extLst>
              <a:ext uri="{FF2B5EF4-FFF2-40B4-BE49-F238E27FC236}">
                <a16:creationId xmlns:a16="http://schemas.microsoft.com/office/drawing/2014/main" id="{09CE3913-F412-4505-901B-EE61BCFC70B7}"/>
              </a:ext>
            </a:extLst>
          </p:cNvPr>
          <p:cNvPicPr>
            <a:picLocks noChangeAspect="1"/>
          </p:cNvPicPr>
          <p:nvPr userDrawn="1"/>
        </p:nvPicPr>
        <p:blipFill>
          <a:blip r:embed="rId4"/>
          <a:stretch>
            <a:fillRect/>
          </a:stretch>
        </p:blipFill>
        <p:spPr>
          <a:xfrm>
            <a:off x="5537733" y="6266617"/>
            <a:ext cx="276089" cy="258874"/>
          </a:xfrm>
          <a:prstGeom prst="rect">
            <a:avLst/>
          </a:prstGeom>
        </p:spPr>
      </p:pic>
      <p:sp>
        <p:nvSpPr>
          <p:cNvPr id="27" name="Footer Placeholder 4">
            <a:extLst>
              <a:ext uri="{FF2B5EF4-FFF2-40B4-BE49-F238E27FC236}">
                <a16:creationId xmlns:a16="http://schemas.microsoft.com/office/drawing/2014/main" id="{C9F43998-F785-4327-873E-1E6D4BAB7662}"/>
              </a:ext>
            </a:extLst>
          </p:cNvPr>
          <p:cNvSpPr>
            <a:spLocks noGrp="1"/>
          </p:cNvSpPr>
          <p:nvPr>
            <p:ph type="ftr" sz="quarter" idx="18"/>
          </p:nvPr>
        </p:nvSpPr>
        <p:spPr>
          <a:xfrm>
            <a:off x="674694" y="6226859"/>
            <a:ext cx="7256734"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a:t>
            </a:r>
            <a:r>
              <a:rPr lang="en-GB" dirty="0"/>
              <a:t>  </a:t>
            </a:r>
            <a:r>
              <a:rPr lang="mr-IN" dirty="0"/>
              <a:t>0800 231 5977                enquiries@secarma.co.uk</a:t>
            </a:r>
            <a:r>
              <a:rPr lang="en-GB" dirty="0"/>
              <a:t>	          </a:t>
            </a:r>
            <a:r>
              <a:rPr lang="mr-IN" dirty="0"/>
              <a:t> secarma.co.uk</a:t>
            </a:r>
            <a:endParaRPr lang="en-US" dirty="0"/>
          </a:p>
        </p:txBody>
      </p:sp>
    </p:spTree>
    <p:extLst>
      <p:ext uri="{BB962C8B-B14F-4D97-AF65-F5344CB8AC3E}">
        <p14:creationId xmlns:p14="http://schemas.microsoft.com/office/powerpoint/2010/main" val="193724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692" y="3548870"/>
            <a:ext cx="2135408" cy="576262"/>
          </a:xfrm>
        </p:spPr>
        <p:txBody>
          <a:bodyPr anchor="b">
            <a:noAutofit/>
          </a:bodyPr>
          <a:lstStyle>
            <a:lvl1pPr marL="0" indent="0">
              <a:buNone/>
              <a:defRPr sz="2000" b="0">
                <a:solidFill>
                  <a:srgbClr val="1999A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809392" y="1619526"/>
            <a:ext cx="1883958"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GB"/>
              <a:t>Drag picture to placeholder or click icon to add</a:t>
            </a:r>
            <a:endParaRPr lang="en-US" dirty="0"/>
          </a:p>
        </p:txBody>
      </p:sp>
      <p:sp>
        <p:nvSpPr>
          <p:cNvPr id="22" name="Text Placeholder 3"/>
          <p:cNvSpPr>
            <a:spLocks noGrp="1"/>
          </p:cNvSpPr>
          <p:nvPr>
            <p:ph type="body" sz="half" idx="18"/>
          </p:nvPr>
        </p:nvSpPr>
        <p:spPr>
          <a:xfrm>
            <a:off x="674692" y="4125132"/>
            <a:ext cx="2135408" cy="1917860"/>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235126" y="3548873"/>
            <a:ext cx="2135408" cy="576263"/>
          </a:xfrm>
        </p:spPr>
        <p:txBody>
          <a:bodyPr anchor="b">
            <a:noAutofit/>
          </a:bodyPr>
          <a:lstStyle>
            <a:lvl1pPr marL="0" indent="0">
              <a:buNone/>
              <a:defRPr sz="2000" b="0">
                <a:solidFill>
                  <a:srgbClr val="1999A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3369825" y="1619526"/>
            <a:ext cx="1883959"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GB"/>
              <a:t>Drag picture to placeholder or click icon to add</a:t>
            </a:r>
            <a:endParaRPr lang="en-US" dirty="0"/>
          </a:p>
        </p:txBody>
      </p:sp>
      <p:sp>
        <p:nvSpPr>
          <p:cNvPr id="23" name="Text Placeholder 3"/>
          <p:cNvSpPr>
            <a:spLocks noGrp="1"/>
          </p:cNvSpPr>
          <p:nvPr>
            <p:ph type="body" sz="half" idx="19"/>
          </p:nvPr>
        </p:nvSpPr>
        <p:spPr>
          <a:xfrm>
            <a:off x="3236107" y="4125131"/>
            <a:ext cx="2135408" cy="1917860"/>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5795560" y="3548871"/>
            <a:ext cx="2135867" cy="576262"/>
          </a:xfrm>
        </p:spPr>
        <p:txBody>
          <a:bodyPr anchor="b">
            <a:noAutofit/>
          </a:bodyPr>
          <a:lstStyle>
            <a:lvl1pPr marL="0" indent="0">
              <a:buNone/>
              <a:defRPr sz="2000" b="0">
                <a:solidFill>
                  <a:srgbClr val="1999A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5930750" y="1619526"/>
            <a:ext cx="1883958"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GB"/>
              <a:t>Drag picture to placeholder or click icon to add</a:t>
            </a:r>
            <a:endParaRPr lang="en-US" dirty="0"/>
          </a:p>
        </p:txBody>
      </p:sp>
      <p:sp>
        <p:nvSpPr>
          <p:cNvPr id="24" name="Text Placeholder 3"/>
          <p:cNvSpPr>
            <a:spLocks noGrp="1"/>
          </p:cNvSpPr>
          <p:nvPr>
            <p:ph type="body" sz="half" idx="20"/>
          </p:nvPr>
        </p:nvSpPr>
        <p:spPr>
          <a:xfrm>
            <a:off x="5795558" y="4125130"/>
            <a:ext cx="2135868" cy="1917860"/>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cxnSp>
        <p:nvCxnSpPr>
          <p:cNvPr id="43" name="Straight Connector 42"/>
          <p:cNvCxnSpPr/>
          <p:nvPr/>
        </p:nvCxnSpPr>
        <p:spPr>
          <a:xfrm>
            <a:off x="3008489" y="1585659"/>
            <a:ext cx="0" cy="4457331"/>
          </a:xfrm>
          <a:prstGeom prst="line">
            <a:avLst/>
          </a:prstGeom>
          <a:ln w="12700" cmpd="sng">
            <a:solidFill>
              <a:srgbClr val="1999A4">
                <a:alpha val="40000"/>
              </a:srgb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589740" y="1585659"/>
            <a:ext cx="0" cy="4457331"/>
          </a:xfrm>
          <a:prstGeom prst="line">
            <a:avLst/>
          </a:prstGeom>
          <a:ln w="12700" cmpd="sng">
            <a:solidFill>
              <a:srgbClr val="1999A4">
                <a:alpha val="40000"/>
              </a:srgb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7E99DC-512B-C446-9AF9-D59477ADD1E5}" type="datetime1">
              <a:rPr lang="en-GB" smtClean="0"/>
              <a:t>23/08/2017</a:t>
            </a:fld>
            <a:endParaRPr lang="en-US" dirty="0"/>
          </a:p>
        </p:txBody>
      </p:sp>
      <p:sp>
        <p:nvSpPr>
          <p:cNvPr id="18" name="Title Placeholder 1"/>
          <p:cNvSpPr>
            <a:spLocks noGrp="1"/>
          </p:cNvSpPr>
          <p:nvPr>
            <p:ph type="title"/>
          </p:nvPr>
        </p:nvSpPr>
        <p:spPr bwMode="gray">
          <a:xfrm>
            <a:off x="674693" y="447260"/>
            <a:ext cx="6608205" cy="706964"/>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16" name="Footer Placeholder 4">
            <a:extLst>
              <a:ext uri="{FF2B5EF4-FFF2-40B4-BE49-F238E27FC236}">
                <a16:creationId xmlns:a16="http://schemas.microsoft.com/office/drawing/2014/main" id="{AE5A90C7-B0CA-41CA-BA1C-ED29449A66B6}"/>
              </a:ext>
            </a:extLst>
          </p:cNvPr>
          <p:cNvSpPr>
            <a:spLocks noGrp="1"/>
          </p:cNvSpPr>
          <p:nvPr>
            <p:ph type="ftr" sz="quarter" idx="23"/>
          </p:nvPr>
        </p:nvSpPr>
        <p:spPr>
          <a:xfrm>
            <a:off x="674694" y="6226859"/>
            <a:ext cx="7256734"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a:t>
            </a:r>
            <a:r>
              <a:rPr lang="en-GB" dirty="0"/>
              <a:t>  </a:t>
            </a:r>
            <a:r>
              <a:rPr lang="mr-IN" dirty="0"/>
              <a:t>0800 231 5977                enquiries@secarma.co.uk</a:t>
            </a:r>
            <a:r>
              <a:rPr lang="en-GB" dirty="0"/>
              <a:t>	          </a:t>
            </a:r>
            <a:r>
              <a:rPr lang="mr-IN" dirty="0"/>
              <a:t> secarma.co.uk</a:t>
            </a:r>
            <a:endParaRPr lang="en-US" dirty="0"/>
          </a:p>
        </p:txBody>
      </p:sp>
    </p:spTree>
    <p:extLst>
      <p:ext uri="{BB962C8B-B14F-4D97-AF65-F5344CB8AC3E}">
        <p14:creationId xmlns:p14="http://schemas.microsoft.com/office/powerpoint/2010/main" val="393149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tif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74694" y="447260"/>
            <a:ext cx="6623114" cy="706964"/>
          </a:xfrm>
          <a:prstGeom prst="rect">
            <a:avLst/>
          </a:prstGeom>
          <a:noFill/>
        </p:spPr>
        <p:txBody>
          <a:bodyPr vert="horz" lIns="91440" tIns="45720" rIns="91440" bIns="45720" rtlCol="0" anchor="ctr">
            <a:noAutofit/>
          </a:bodyPr>
          <a:lstStyle/>
          <a:p>
            <a:r>
              <a:rPr lang="en-GB" dirty="0"/>
              <a:t>Click to edit Master title style</a:t>
            </a:r>
            <a:endParaRPr lang="en-US" dirty="0"/>
          </a:p>
        </p:txBody>
      </p:sp>
      <p:sp>
        <p:nvSpPr>
          <p:cNvPr id="3" name="Text Placeholder 2"/>
          <p:cNvSpPr>
            <a:spLocks noGrp="1"/>
          </p:cNvSpPr>
          <p:nvPr>
            <p:ph type="body" idx="1"/>
          </p:nvPr>
        </p:nvSpPr>
        <p:spPr>
          <a:xfrm>
            <a:off x="674694" y="1580322"/>
            <a:ext cx="7256734" cy="443947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7790688" y="6226859"/>
            <a:ext cx="942091" cy="304799"/>
          </a:xfrm>
          <a:prstGeom prst="rect">
            <a:avLst/>
          </a:prstGeom>
        </p:spPr>
        <p:txBody>
          <a:bodyPr vert="horz" lIns="91440" tIns="45720" rIns="91440" bIns="45720" rtlCol="0" anchor="ctr"/>
          <a:lstStyle>
            <a:lvl1pPr algn="r">
              <a:defRPr sz="1000" b="0" i="0">
                <a:solidFill>
                  <a:srgbClr val="954B9B"/>
                </a:solidFill>
                <a:latin typeface="Raleway Medium" charset="0"/>
                <a:ea typeface="Raleway Medium" charset="0"/>
                <a:cs typeface="Raleway Medium" charset="0"/>
              </a:defRPr>
            </a:lvl1pPr>
          </a:lstStyle>
          <a:p>
            <a:fld id="{8E51F28E-43BA-554D-A4A4-5D39C6AC215A}" type="datetime1">
              <a:rPr lang="en-GB" smtClean="0"/>
              <a:t>23/08/2017</a:t>
            </a:fld>
            <a:endParaRPr lang="en-US" dirty="0"/>
          </a:p>
        </p:txBody>
      </p:sp>
      <p:sp>
        <p:nvSpPr>
          <p:cNvPr id="5" name="Footer Placeholder 4"/>
          <p:cNvSpPr>
            <a:spLocks noGrp="1"/>
          </p:cNvSpPr>
          <p:nvPr>
            <p:ph type="ftr" sz="quarter" idx="3"/>
          </p:nvPr>
        </p:nvSpPr>
        <p:spPr>
          <a:xfrm>
            <a:off x="674694" y="6226859"/>
            <a:ext cx="7256734" cy="304801"/>
          </a:xfrm>
          <a:prstGeom prst="rect">
            <a:avLst/>
          </a:prstGeom>
        </p:spPr>
        <p:txBody>
          <a:bodyPr vert="horz" lIns="91440" tIns="45720" rIns="91440" bIns="45720" rtlCol="0" anchor="ctr"/>
          <a:lstStyle>
            <a:lvl1pPr algn="l">
              <a:defRPr sz="1400" b="0" i="0">
                <a:solidFill>
                  <a:schemeClr val="tx1"/>
                </a:solidFill>
                <a:latin typeface="Raleway Medium" charset="0"/>
                <a:ea typeface="Raleway Medium" charset="0"/>
                <a:cs typeface="Raleway Medium" charset="0"/>
              </a:defRPr>
            </a:lvl1pPr>
          </a:lstStyle>
          <a:p>
            <a:r>
              <a:rPr lang="mr-IN" dirty="0"/>
              <a:t>     </a:t>
            </a:r>
            <a:r>
              <a:rPr lang="en-GB" dirty="0"/>
              <a:t>  </a:t>
            </a:r>
            <a:r>
              <a:rPr lang="mr-IN" dirty="0"/>
              <a:t>0800 231 5977                enquiries@secarma.co.uk</a:t>
            </a:r>
            <a:r>
              <a:rPr lang="en-GB" dirty="0"/>
              <a:t>	          </a:t>
            </a:r>
            <a:r>
              <a:rPr lang="mr-IN" dirty="0"/>
              <a:t> secarma.co.uk</a:t>
            </a:r>
            <a:endParaRPr lang="en-US" dirty="0"/>
          </a:p>
        </p:txBody>
      </p:sp>
      <p:pic>
        <p:nvPicPr>
          <p:cNvPr id="10" name="Picture 9"/>
          <p:cNvPicPr>
            <a:picLocks noChangeAspect="1"/>
          </p:cNvPicPr>
          <p:nvPr userDrawn="1"/>
        </p:nvPicPr>
        <p:blipFill>
          <a:blip r:embed="rId19"/>
          <a:stretch>
            <a:fillRect/>
          </a:stretch>
        </p:blipFill>
        <p:spPr>
          <a:xfrm>
            <a:off x="787172" y="6242173"/>
            <a:ext cx="273532" cy="286955"/>
          </a:xfrm>
          <a:prstGeom prst="rect">
            <a:avLst/>
          </a:prstGeom>
        </p:spPr>
      </p:pic>
      <p:pic>
        <p:nvPicPr>
          <p:cNvPr id="11" name="Picture 10"/>
          <p:cNvPicPr>
            <a:picLocks noChangeAspect="1"/>
          </p:cNvPicPr>
          <p:nvPr userDrawn="1"/>
        </p:nvPicPr>
        <p:blipFill>
          <a:blip r:embed="rId20"/>
          <a:stretch>
            <a:fillRect/>
          </a:stretch>
        </p:blipFill>
        <p:spPr>
          <a:xfrm>
            <a:off x="2713026" y="6284905"/>
            <a:ext cx="286206" cy="204757"/>
          </a:xfrm>
          <a:prstGeom prst="rect">
            <a:avLst/>
          </a:prstGeom>
        </p:spPr>
      </p:pic>
      <p:pic>
        <p:nvPicPr>
          <p:cNvPr id="12" name="Picture 11"/>
          <p:cNvPicPr>
            <a:picLocks noChangeAspect="1"/>
          </p:cNvPicPr>
          <p:nvPr userDrawn="1"/>
        </p:nvPicPr>
        <p:blipFill>
          <a:blip r:embed="rId21"/>
          <a:stretch>
            <a:fillRect/>
          </a:stretch>
        </p:blipFill>
        <p:spPr>
          <a:xfrm>
            <a:off x="5537733" y="6266617"/>
            <a:ext cx="276089" cy="258874"/>
          </a:xfrm>
          <a:prstGeom prst="rect">
            <a:avLst/>
          </a:prstGeom>
        </p:spPr>
      </p:pic>
      <p:sp>
        <p:nvSpPr>
          <p:cNvPr id="22" name="Rectangle 21"/>
          <p:cNvSpPr/>
          <p:nvPr userDrawn="1"/>
        </p:nvSpPr>
        <p:spPr>
          <a:xfrm>
            <a:off x="0" y="447263"/>
            <a:ext cx="514350" cy="695739"/>
          </a:xfrm>
          <a:prstGeom prst="rect">
            <a:avLst/>
          </a:prstGeom>
          <a:solidFill>
            <a:srgbClr val="1999A4"/>
          </a:solidFill>
          <a:ln>
            <a:noFill/>
          </a:ln>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1" y="6696637"/>
            <a:ext cx="4569516" cy="161364"/>
          </a:xfrm>
          <a:prstGeom prst="rect">
            <a:avLst/>
          </a:prstGeom>
          <a:solidFill>
            <a:srgbClr val="954B9B"/>
          </a:solidFill>
          <a:ln>
            <a:noFill/>
          </a:ln>
        </p:spPr>
        <p:style>
          <a:lnRef idx="1">
            <a:schemeClr val="accent1"/>
          </a:lnRef>
          <a:fillRef idx="3">
            <a:schemeClr val="accent1"/>
          </a:fillRef>
          <a:effectRef idx="2">
            <a:schemeClr val="accent1"/>
          </a:effectRef>
          <a:fontRef idx="minor">
            <a:schemeClr val="lt1"/>
          </a:fontRef>
        </p:style>
      </p:sp>
      <p:sp>
        <p:nvSpPr>
          <p:cNvPr id="24" name="Rectangle 23"/>
          <p:cNvSpPr/>
          <p:nvPr userDrawn="1"/>
        </p:nvSpPr>
        <p:spPr>
          <a:xfrm>
            <a:off x="4569517" y="6696637"/>
            <a:ext cx="4574485" cy="161364"/>
          </a:xfrm>
          <a:prstGeom prst="rect">
            <a:avLst/>
          </a:prstGeom>
          <a:solidFill>
            <a:srgbClr val="1999A4"/>
          </a:solidFill>
          <a:ln>
            <a:noFill/>
          </a:ln>
        </p:spPr>
        <p:style>
          <a:lnRef idx="1">
            <a:schemeClr val="accent1"/>
          </a:lnRef>
          <a:fillRef idx="3">
            <a:schemeClr val="accent1"/>
          </a:fillRef>
          <a:effectRef idx="2">
            <a:schemeClr val="accent1"/>
          </a:effectRef>
          <a:fontRef idx="minor">
            <a:schemeClr val="lt1"/>
          </a:fontRef>
        </p:style>
      </p:sp>
      <p:pic>
        <p:nvPicPr>
          <p:cNvPr id="15" name="Picture 14"/>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6995160" y="571120"/>
            <a:ext cx="1765051" cy="449202"/>
          </a:xfrm>
          <a:prstGeom prst="rect">
            <a:avLst/>
          </a:prstGeom>
        </p:spPr>
      </p:pic>
    </p:spTree>
    <p:extLst>
      <p:ext uri="{BB962C8B-B14F-4D97-AF65-F5344CB8AC3E}">
        <p14:creationId xmlns:p14="http://schemas.microsoft.com/office/powerpoint/2010/main" val="184958129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50" r:id="rId11"/>
    <p:sldLayoutId id="2147483652" r:id="rId12"/>
    <p:sldLayoutId id="2147483653" r:id="rId13"/>
    <p:sldLayoutId id="2147483654" r:id="rId14"/>
    <p:sldLayoutId id="2147483669" r:id="rId15"/>
    <p:sldLayoutId id="2147483670" r:id="rId16"/>
    <p:sldLayoutId id="2147483658" r:id="rId17"/>
  </p:sldLayoutIdLst>
  <p:hf hdr="0"/>
  <p:txStyles>
    <p:titleStyle>
      <a:lvl1pPr algn="l" defTabSz="457189" rtl="0" eaLnBrk="1" latinLnBrk="0" hangingPunct="1">
        <a:spcBef>
          <a:spcPct val="0"/>
        </a:spcBef>
        <a:buNone/>
        <a:defRPr sz="3200" b="0" i="0" kern="1200">
          <a:solidFill>
            <a:srgbClr val="1999A4"/>
          </a:solidFill>
          <a:latin typeface="Raleway" charset="0"/>
          <a:ea typeface="Raleway" charset="0"/>
          <a:cs typeface="Raleway"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accent1"/>
        </a:buClr>
        <a:buSzPct val="80000"/>
        <a:buFontTx/>
        <a:buBlip>
          <a:blip r:embed="rId23"/>
        </a:buBlip>
        <a:defRPr sz="1800" b="0" i="0" kern="1200">
          <a:solidFill>
            <a:schemeClr val="tx1">
              <a:lumMod val="75000"/>
              <a:lumOff val="25000"/>
            </a:schemeClr>
          </a:solidFill>
          <a:latin typeface="Raleway" charset="0"/>
          <a:ea typeface="Raleway" charset="0"/>
          <a:cs typeface="Raleway" charset="0"/>
        </a:defRPr>
      </a:lvl1pPr>
      <a:lvl2pPr marL="742932" indent="-285744" algn="l" defTabSz="457189" rtl="0" eaLnBrk="1" latinLnBrk="0" hangingPunct="1">
        <a:spcBef>
          <a:spcPts val="1000"/>
        </a:spcBef>
        <a:spcAft>
          <a:spcPts val="0"/>
        </a:spcAft>
        <a:buClr>
          <a:schemeClr val="accent1"/>
        </a:buClr>
        <a:buSzPct val="80000"/>
        <a:buFontTx/>
        <a:buBlip>
          <a:blip r:embed="rId23"/>
        </a:buBlip>
        <a:defRPr sz="1600" b="0" i="0" kern="1200">
          <a:solidFill>
            <a:schemeClr val="tx1">
              <a:lumMod val="75000"/>
              <a:lumOff val="25000"/>
            </a:schemeClr>
          </a:solidFill>
          <a:latin typeface="Raleway" charset="0"/>
          <a:ea typeface="Raleway" charset="0"/>
          <a:cs typeface="Raleway" charset="0"/>
        </a:defRPr>
      </a:lvl2pPr>
      <a:lvl3pPr marL="1142971" indent="-228594" algn="l" defTabSz="457189" rtl="0" eaLnBrk="1" latinLnBrk="0" hangingPunct="1">
        <a:spcBef>
          <a:spcPts val="1000"/>
        </a:spcBef>
        <a:spcAft>
          <a:spcPts val="0"/>
        </a:spcAft>
        <a:buClr>
          <a:schemeClr val="accent1"/>
        </a:buClr>
        <a:buSzPct val="80000"/>
        <a:buFontTx/>
        <a:buBlip>
          <a:blip r:embed="rId23"/>
        </a:buBlip>
        <a:defRPr sz="1400" b="0" i="0" kern="1200">
          <a:solidFill>
            <a:schemeClr val="tx1">
              <a:lumMod val="75000"/>
              <a:lumOff val="25000"/>
            </a:schemeClr>
          </a:solidFill>
          <a:latin typeface="Raleway" charset="0"/>
          <a:ea typeface="Raleway" charset="0"/>
          <a:cs typeface="Raleway" charset="0"/>
        </a:defRPr>
      </a:lvl3pPr>
      <a:lvl4pPr marL="1600160" indent="-228594" algn="l" defTabSz="457189" rtl="0" eaLnBrk="1" latinLnBrk="0" hangingPunct="1">
        <a:spcBef>
          <a:spcPts val="1000"/>
        </a:spcBef>
        <a:spcAft>
          <a:spcPts val="0"/>
        </a:spcAft>
        <a:buClr>
          <a:schemeClr val="accent1"/>
        </a:buClr>
        <a:buSzPct val="80000"/>
        <a:buFontTx/>
        <a:buBlip>
          <a:blip r:embed="rId23"/>
        </a:buBlip>
        <a:defRPr sz="1200" b="0" i="0" kern="1200">
          <a:solidFill>
            <a:schemeClr val="tx1">
              <a:lumMod val="75000"/>
              <a:lumOff val="25000"/>
            </a:schemeClr>
          </a:solidFill>
          <a:latin typeface="Raleway" charset="0"/>
          <a:ea typeface="Raleway" charset="0"/>
          <a:cs typeface="Raleway" charset="0"/>
        </a:defRPr>
      </a:lvl4pPr>
      <a:lvl5pPr marL="2057349" indent="-228594" algn="l" defTabSz="457189" rtl="0" eaLnBrk="1" latinLnBrk="0" hangingPunct="1">
        <a:spcBef>
          <a:spcPts val="1000"/>
        </a:spcBef>
        <a:spcAft>
          <a:spcPts val="0"/>
        </a:spcAft>
        <a:buClr>
          <a:schemeClr val="accent1"/>
        </a:buClr>
        <a:buSzPct val="80000"/>
        <a:buFontTx/>
        <a:buBlip>
          <a:blip r:embed="rId23"/>
        </a:buBlip>
        <a:defRPr sz="1200" b="0" i="0" kern="1200">
          <a:solidFill>
            <a:schemeClr val="tx1">
              <a:lumMod val="75000"/>
              <a:lumOff val="25000"/>
            </a:schemeClr>
          </a:solidFill>
          <a:latin typeface="Raleway" charset="0"/>
          <a:ea typeface="Raleway" charset="0"/>
          <a:cs typeface="Raleway" charset="0"/>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ornerpirate" TargetMode="External"/><Relationship Id="rId2" Type="http://schemas.openxmlformats.org/officeDocument/2006/relationships/hyperlink" Target="https://twitter.com/cornerpirate" TargetMode="External"/><Relationship Id="rId1" Type="http://schemas.openxmlformats.org/officeDocument/2006/relationships/slideLayout" Target="../slideLayouts/slideLayout3.xml"/><Relationship Id="rId4" Type="http://schemas.openxmlformats.org/officeDocument/2006/relationships/hyperlink" Target="https://cornerpirate.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ecarma.co.uk/labs" TargetMode="External"/><Relationship Id="rId2" Type="http://schemas.openxmlformats.org/officeDocument/2006/relationships/hyperlink" Target="https://www.secarma.co.uk/secarma-scores-big-defcon-global-hacking-convention/"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rchive.org/details/MaximumOverdrive19863gp" TargetMode="Externa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ecarmaLabs/IoTChecklist" TargetMode="External"/><Relationship Id="rId2" Type="http://schemas.openxmlformats.org/officeDocument/2006/relationships/hyperlink" Target="https://www.secarma.co.uk/internet-of-things-iot-security-checklis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IoT and Cyber Security</a:t>
            </a:r>
          </a:p>
        </p:txBody>
      </p:sp>
      <p:sp>
        <p:nvSpPr>
          <p:cNvPr id="3" name="Subtitle 2"/>
          <p:cNvSpPr>
            <a:spLocks noGrp="1"/>
          </p:cNvSpPr>
          <p:nvPr>
            <p:ph type="subTitle" idx="1"/>
          </p:nvPr>
        </p:nvSpPr>
        <p:spPr>
          <a:xfrm>
            <a:off x="1370583" y="3820646"/>
            <a:ext cx="7105201" cy="927199"/>
          </a:xfrm>
        </p:spPr>
        <p:txBody>
          <a:bodyPr/>
          <a:lstStyle/>
          <a:p>
            <a:r>
              <a:rPr lang="en-US" dirty="0"/>
              <a:t>Preventing ‘maximum overdrive’</a:t>
            </a:r>
          </a:p>
        </p:txBody>
      </p:sp>
    </p:spTree>
    <p:extLst>
      <p:ext uri="{BB962C8B-B14F-4D97-AF65-F5344CB8AC3E}">
        <p14:creationId xmlns:p14="http://schemas.microsoft.com/office/powerpoint/2010/main" val="123380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E20B1-4984-40C2-A1AF-2BAF7B05A69F}"/>
              </a:ext>
            </a:extLst>
          </p:cNvPr>
          <p:cNvSpPr>
            <a:spLocks noGrp="1"/>
          </p:cNvSpPr>
          <p:nvPr>
            <p:ph type="title"/>
          </p:nvPr>
        </p:nvSpPr>
        <p:spPr/>
        <p:txBody>
          <a:bodyPr/>
          <a:lstStyle/>
          <a:p>
            <a:r>
              <a:rPr lang="en-GB" dirty="0"/>
              <a:t>Risky Business</a:t>
            </a:r>
          </a:p>
        </p:txBody>
      </p:sp>
      <p:sp>
        <p:nvSpPr>
          <p:cNvPr id="3" name="Date Placeholder 2">
            <a:extLst>
              <a:ext uri="{FF2B5EF4-FFF2-40B4-BE49-F238E27FC236}">
                <a16:creationId xmlns:a16="http://schemas.microsoft.com/office/drawing/2014/main" id="{10B7A66B-A028-41B9-9378-B45FBECABFED}"/>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4A404DE2-17E1-43B8-9A88-172F4D2D28F8}"/>
              </a:ext>
            </a:extLst>
          </p:cNvPr>
          <p:cNvSpPr>
            <a:spLocks noGrp="1"/>
          </p:cNvSpPr>
          <p:nvPr>
            <p:ph idx="1"/>
          </p:nvPr>
        </p:nvSpPr>
        <p:spPr/>
        <p:txBody>
          <a:bodyPr>
            <a:normAutofit lnSpcReduction="10000"/>
          </a:bodyPr>
          <a:lstStyle/>
          <a:p>
            <a:r>
              <a:rPr lang="en-GB" b="1" dirty="0"/>
              <a:t>Consumer Risks</a:t>
            </a:r>
          </a:p>
          <a:p>
            <a:pPr lvl="1"/>
            <a:r>
              <a:rPr lang="en-GB" dirty="0"/>
              <a:t>Data Protection Breaches (and fines) for vendors [Cayla]</a:t>
            </a:r>
          </a:p>
          <a:p>
            <a:pPr lvl="1"/>
            <a:r>
              <a:rPr lang="en-GB" dirty="0"/>
              <a:t>Identity theft or embarrassment for consumer.</a:t>
            </a:r>
          </a:p>
          <a:p>
            <a:r>
              <a:rPr lang="en-GB" b="1" dirty="0"/>
              <a:t>Collateral Risks to Connected Network</a:t>
            </a:r>
          </a:p>
          <a:p>
            <a:pPr lvl="1"/>
            <a:r>
              <a:rPr lang="en-GB" dirty="0"/>
              <a:t>A device which is connected to a Wi-Fi/Ethernet becomes a node.</a:t>
            </a:r>
          </a:p>
          <a:p>
            <a:pPr lvl="1"/>
            <a:r>
              <a:rPr lang="en-GB" dirty="0"/>
              <a:t>Compromising that device gives access to those networks.</a:t>
            </a:r>
          </a:p>
          <a:p>
            <a:r>
              <a:rPr lang="en-GB" b="1" dirty="0"/>
              <a:t>Collateral Risks</a:t>
            </a:r>
            <a:r>
              <a:rPr lang="en-GB" dirty="0"/>
              <a:t> </a:t>
            </a:r>
          </a:p>
          <a:p>
            <a:pPr lvl="1"/>
            <a:r>
              <a:rPr lang="en-GB" dirty="0"/>
              <a:t>Compromised devices used in DDoS attacks [</a:t>
            </a:r>
            <a:r>
              <a:rPr lang="en-GB" dirty="0" err="1"/>
              <a:t>Mirai</a:t>
            </a:r>
            <a:r>
              <a:rPr lang="en-GB" dirty="0"/>
              <a:t> Botnet]</a:t>
            </a:r>
          </a:p>
          <a:p>
            <a:pPr lvl="1"/>
            <a:r>
              <a:rPr lang="en-GB" dirty="0"/>
              <a:t>The impact here is to unknown third parties</a:t>
            </a:r>
          </a:p>
          <a:p>
            <a:pPr lvl="1"/>
            <a:r>
              <a:rPr lang="en-GB" dirty="0"/>
              <a:t>Not your users or yourself directly. </a:t>
            </a:r>
          </a:p>
          <a:p>
            <a:r>
              <a:rPr lang="en-GB" b="1" dirty="0"/>
              <a:t>Reputational Risks</a:t>
            </a:r>
          </a:p>
          <a:p>
            <a:pPr lvl="1"/>
            <a:r>
              <a:rPr lang="en-GB" dirty="0"/>
              <a:t>Failure to provide security affects Reputation of Vendor and Product.</a:t>
            </a:r>
          </a:p>
        </p:txBody>
      </p:sp>
      <p:sp>
        <p:nvSpPr>
          <p:cNvPr id="5" name="Footer Placeholder 4">
            <a:extLst>
              <a:ext uri="{FF2B5EF4-FFF2-40B4-BE49-F238E27FC236}">
                <a16:creationId xmlns:a16="http://schemas.microsoft.com/office/drawing/2014/main" id="{F094353A-79F6-4D58-A478-895571507DF4}"/>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spTree>
    <p:extLst>
      <p:ext uri="{BB962C8B-B14F-4D97-AF65-F5344CB8AC3E}">
        <p14:creationId xmlns:p14="http://schemas.microsoft.com/office/powerpoint/2010/main" val="96823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D945-5C22-44E3-A85E-8D7856ABFEF4}"/>
              </a:ext>
            </a:extLst>
          </p:cNvPr>
          <p:cNvSpPr>
            <a:spLocks noGrp="1"/>
          </p:cNvSpPr>
          <p:nvPr>
            <p:ph type="title"/>
          </p:nvPr>
        </p:nvSpPr>
        <p:spPr/>
        <p:txBody>
          <a:bodyPr/>
          <a:lstStyle/>
          <a:p>
            <a:r>
              <a:rPr lang="en-GB" dirty="0"/>
              <a:t>Categories of Risk</a:t>
            </a:r>
          </a:p>
        </p:txBody>
      </p:sp>
      <p:sp>
        <p:nvSpPr>
          <p:cNvPr id="3" name="Date Placeholder 2">
            <a:extLst>
              <a:ext uri="{FF2B5EF4-FFF2-40B4-BE49-F238E27FC236}">
                <a16:creationId xmlns:a16="http://schemas.microsoft.com/office/drawing/2014/main" id="{44C778A7-F11D-4C64-A11D-4941B8B1D8C3}"/>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A591CC5A-2BFD-4FF8-9B05-340928C64D42}"/>
              </a:ext>
            </a:extLst>
          </p:cNvPr>
          <p:cNvSpPr>
            <a:spLocks noGrp="1"/>
          </p:cNvSpPr>
          <p:nvPr>
            <p:ph idx="1"/>
          </p:nvPr>
        </p:nvSpPr>
        <p:spPr/>
        <p:txBody>
          <a:bodyPr/>
          <a:lstStyle/>
          <a:p>
            <a:r>
              <a:rPr lang="en-GB" b="1" dirty="0"/>
              <a:t>Technical Flaws</a:t>
            </a:r>
          </a:p>
          <a:p>
            <a:pPr lvl="1"/>
            <a:r>
              <a:rPr lang="en-GB" dirty="0"/>
              <a:t>The IoT </a:t>
            </a:r>
            <a:r>
              <a:rPr lang="en-GB" dirty="0" err="1"/>
              <a:t>CheckList</a:t>
            </a:r>
            <a:r>
              <a:rPr lang="en-GB" dirty="0"/>
              <a:t> helps to guard against these.</a:t>
            </a:r>
          </a:p>
          <a:p>
            <a:pPr lvl="1"/>
            <a:r>
              <a:rPr lang="en-GB" dirty="0"/>
              <a:t>We will show the six fundamentals later.</a:t>
            </a:r>
          </a:p>
          <a:p>
            <a:r>
              <a:rPr lang="en-GB" b="1" dirty="0"/>
              <a:t>Privacy/Legal Flaws</a:t>
            </a:r>
          </a:p>
          <a:p>
            <a:pPr lvl="1"/>
            <a:r>
              <a:rPr lang="en-GB" dirty="0"/>
              <a:t>If the device handles user data or the sensor can be used to breach privacy.</a:t>
            </a:r>
          </a:p>
          <a:p>
            <a:pPr lvl="1"/>
            <a:r>
              <a:rPr lang="en-GB" dirty="0"/>
              <a:t>Then special consideration should be given to the legal aspect. </a:t>
            </a:r>
          </a:p>
          <a:p>
            <a:pPr lvl="1"/>
            <a:r>
              <a:rPr lang="en-GB" dirty="0"/>
              <a:t>Identify the potential of privacy breaches. </a:t>
            </a:r>
          </a:p>
          <a:p>
            <a:pPr lvl="1"/>
            <a:r>
              <a:rPr lang="en-GB" dirty="0"/>
              <a:t>Implement technical controls to guard against them when possible. </a:t>
            </a:r>
          </a:p>
          <a:p>
            <a:pPr lvl="1"/>
            <a:r>
              <a:rPr lang="en-GB" b="1" u="sng" dirty="0"/>
              <a:t>CONSULT</a:t>
            </a:r>
            <a:r>
              <a:rPr lang="en-GB" dirty="0"/>
              <a:t> legal advice to determine where liability for breaches will lie: will they be on the end user or you as the provider?</a:t>
            </a:r>
          </a:p>
          <a:p>
            <a:endParaRPr lang="en-GB" dirty="0"/>
          </a:p>
        </p:txBody>
      </p:sp>
      <p:sp>
        <p:nvSpPr>
          <p:cNvPr id="5" name="Footer Placeholder 4">
            <a:extLst>
              <a:ext uri="{FF2B5EF4-FFF2-40B4-BE49-F238E27FC236}">
                <a16:creationId xmlns:a16="http://schemas.microsoft.com/office/drawing/2014/main" id="{F24652BE-E82A-4553-A7F2-5F880FC1F41C}"/>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spTree>
    <p:extLst>
      <p:ext uri="{BB962C8B-B14F-4D97-AF65-F5344CB8AC3E}">
        <p14:creationId xmlns:p14="http://schemas.microsoft.com/office/powerpoint/2010/main" val="731517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AE7A-C468-4C82-9F0A-80E0AE14123F}"/>
              </a:ext>
            </a:extLst>
          </p:cNvPr>
          <p:cNvSpPr>
            <a:spLocks noGrp="1"/>
          </p:cNvSpPr>
          <p:nvPr>
            <p:ph type="title"/>
          </p:nvPr>
        </p:nvSpPr>
        <p:spPr/>
        <p:txBody>
          <a:bodyPr/>
          <a:lstStyle/>
          <a:p>
            <a:r>
              <a:rPr lang="en-GB" dirty="0"/>
              <a:t>IoT </a:t>
            </a:r>
            <a:r>
              <a:rPr lang="en-GB" dirty="0" err="1"/>
              <a:t>CheckList</a:t>
            </a:r>
            <a:r>
              <a:rPr lang="en-GB" dirty="0"/>
              <a:t> Process</a:t>
            </a:r>
          </a:p>
        </p:txBody>
      </p:sp>
      <p:sp>
        <p:nvSpPr>
          <p:cNvPr id="3" name="Date Placeholder 2">
            <a:extLst>
              <a:ext uri="{FF2B5EF4-FFF2-40B4-BE49-F238E27FC236}">
                <a16:creationId xmlns:a16="http://schemas.microsoft.com/office/drawing/2014/main" id="{BA56F606-46AA-44E8-81B7-ABD0D5396D39}"/>
              </a:ext>
            </a:extLst>
          </p:cNvPr>
          <p:cNvSpPr>
            <a:spLocks noGrp="1"/>
          </p:cNvSpPr>
          <p:nvPr>
            <p:ph type="dt" sz="half" idx="10"/>
          </p:nvPr>
        </p:nvSpPr>
        <p:spPr/>
        <p:txBody>
          <a:bodyPr/>
          <a:lstStyle/>
          <a:p>
            <a:fld id="{3D061C0B-69D4-274D-A6EA-DA511940E9F4}" type="datetime1">
              <a:rPr lang="en-GB" smtClean="0"/>
              <a:t>23/08/2017</a:t>
            </a:fld>
            <a:endParaRPr lang="en-US" dirty="0"/>
          </a:p>
        </p:txBody>
      </p:sp>
      <p:graphicFrame>
        <p:nvGraphicFramePr>
          <p:cNvPr id="8" name="Content Placeholder 7">
            <a:extLst>
              <a:ext uri="{FF2B5EF4-FFF2-40B4-BE49-F238E27FC236}">
                <a16:creationId xmlns:a16="http://schemas.microsoft.com/office/drawing/2014/main" id="{EB42AADA-CB8F-4584-A295-72B2C96F932D}"/>
              </a:ext>
            </a:extLst>
          </p:cNvPr>
          <p:cNvGraphicFramePr>
            <a:graphicFrameLocks noGrp="1"/>
          </p:cNvGraphicFramePr>
          <p:nvPr>
            <p:ph idx="1"/>
            <p:extLst>
              <p:ext uri="{D42A27DB-BD31-4B8C-83A1-F6EECF244321}">
                <p14:modId xmlns:p14="http://schemas.microsoft.com/office/powerpoint/2010/main" val="2584850756"/>
              </p:ext>
            </p:extLst>
          </p:nvPr>
        </p:nvGraphicFramePr>
        <p:xfrm>
          <a:off x="674688" y="1579563"/>
          <a:ext cx="7256462" cy="444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59F1857E-9F66-40D1-8FD5-2C29FDB75885}"/>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sp>
        <p:nvSpPr>
          <p:cNvPr id="9" name="TextBox 8">
            <a:extLst>
              <a:ext uri="{FF2B5EF4-FFF2-40B4-BE49-F238E27FC236}">
                <a16:creationId xmlns:a16="http://schemas.microsoft.com/office/drawing/2014/main" id="{28D712C0-D9FF-464A-969D-846A30C6AA8E}"/>
              </a:ext>
            </a:extLst>
          </p:cNvPr>
          <p:cNvSpPr txBox="1"/>
          <p:nvPr/>
        </p:nvSpPr>
        <p:spPr>
          <a:xfrm>
            <a:off x="2672862" y="1679331"/>
            <a:ext cx="5187461" cy="1077218"/>
          </a:xfrm>
          <a:prstGeom prst="rect">
            <a:avLst/>
          </a:prstGeom>
          <a:noFill/>
        </p:spPr>
        <p:txBody>
          <a:bodyPr wrap="square" rtlCol="0">
            <a:spAutoFit/>
          </a:bodyPr>
          <a:lstStyle/>
          <a:p>
            <a:pPr algn="just"/>
            <a:r>
              <a:rPr lang="en-GB" sz="1600" dirty="0"/>
              <a:t>Break the product into a list of its interfaces. Identify every hardware and software interface which can be interacted with and create a matrix to capture each individual element</a:t>
            </a:r>
          </a:p>
        </p:txBody>
      </p:sp>
      <p:sp>
        <p:nvSpPr>
          <p:cNvPr id="10" name="TextBox 9">
            <a:extLst>
              <a:ext uri="{FF2B5EF4-FFF2-40B4-BE49-F238E27FC236}">
                <a16:creationId xmlns:a16="http://schemas.microsoft.com/office/drawing/2014/main" id="{FB8D9357-C027-4C14-B12A-EC6A39B26192}"/>
              </a:ext>
            </a:extLst>
          </p:cNvPr>
          <p:cNvSpPr txBox="1"/>
          <p:nvPr/>
        </p:nvSpPr>
        <p:spPr>
          <a:xfrm>
            <a:off x="3675186" y="3200400"/>
            <a:ext cx="4115502" cy="830997"/>
          </a:xfrm>
          <a:prstGeom prst="rect">
            <a:avLst/>
          </a:prstGeom>
          <a:noFill/>
        </p:spPr>
        <p:txBody>
          <a:bodyPr wrap="square" rtlCol="0">
            <a:spAutoFit/>
          </a:bodyPr>
          <a:lstStyle/>
          <a:p>
            <a:pPr algn="just"/>
            <a:r>
              <a:rPr lang="en-GB" sz="1600" dirty="0"/>
              <a:t>For each item in your matrix conduct a risk analysis. Update your matrix with technical/privacy legal concerns.</a:t>
            </a:r>
          </a:p>
        </p:txBody>
      </p:sp>
      <p:sp>
        <p:nvSpPr>
          <p:cNvPr id="11" name="TextBox 10">
            <a:extLst>
              <a:ext uri="{FF2B5EF4-FFF2-40B4-BE49-F238E27FC236}">
                <a16:creationId xmlns:a16="http://schemas.microsoft.com/office/drawing/2014/main" id="{57470979-1F11-4AD8-80FF-75D55FA45AB6}"/>
              </a:ext>
            </a:extLst>
          </p:cNvPr>
          <p:cNvSpPr txBox="1"/>
          <p:nvPr/>
        </p:nvSpPr>
        <p:spPr>
          <a:xfrm>
            <a:off x="5284177" y="4730262"/>
            <a:ext cx="2576146" cy="584775"/>
          </a:xfrm>
          <a:prstGeom prst="rect">
            <a:avLst/>
          </a:prstGeom>
          <a:noFill/>
        </p:spPr>
        <p:txBody>
          <a:bodyPr wrap="square" rtlCol="0">
            <a:spAutoFit/>
          </a:bodyPr>
          <a:lstStyle/>
          <a:p>
            <a:r>
              <a:rPr lang="en-GB" sz="1600" dirty="0"/>
              <a:t>Get 3</a:t>
            </a:r>
            <a:r>
              <a:rPr lang="en-GB" sz="1600" baseline="30000" dirty="0"/>
              <a:t>rd</a:t>
            </a:r>
            <a:r>
              <a:rPr lang="en-GB" sz="1600" dirty="0"/>
              <a:t> party verification</a:t>
            </a:r>
          </a:p>
        </p:txBody>
      </p:sp>
    </p:spTree>
    <p:extLst>
      <p:ext uri="{BB962C8B-B14F-4D97-AF65-F5344CB8AC3E}">
        <p14:creationId xmlns:p14="http://schemas.microsoft.com/office/powerpoint/2010/main" val="3490097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68D8-88C5-4DAD-A4D7-14E651BED745}"/>
              </a:ext>
            </a:extLst>
          </p:cNvPr>
          <p:cNvSpPr>
            <a:spLocks noGrp="1"/>
          </p:cNvSpPr>
          <p:nvPr>
            <p:ph type="title"/>
          </p:nvPr>
        </p:nvSpPr>
        <p:spPr/>
        <p:txBody>
          <a:bodyPr/>
          <a:lstStyle/>
          <a:p>
            <a:r>
              <a:rPr lang="en-GB" dirty="0"/>
              <a:t>Security Principals</a:t>
            </a:r>
          </a:p>
        </p:txBody>
      </p:sp>
      <p:sp>
        <p:nvSpPr>
          <p:cNvPr id="3" name="Date Placeholder 2">
            <a:extLst>
              <a:ext uri="{FF2B5EF4-FFF2-40B4-BE49-F238E27FC236}">
                <a16:creationId xmlns:a16="http://schemas.microsoft.com/office/drawing/2014/main" id="{CD14ED46-3BCA-4B66-8F5E-E505737777B1}"/>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29871004-C902-4BDD-A84F-98943A9D09F5}"/>
              </a:ext>
            </a:extLst>
          </p:cNvPr>
          <p:cNvSpPr>
            <a:spLocks noGrp="1"/>
          </p:cNvSpPr>
          <p:nvPr>
            <p:ph idx="1"/>
          </p:nvPr>
        </p:nvSpPr>
        <p:spPr/>
        <p:txBody>
          <a:bodyPr/>
          <a:lstStyle/>
          <a:p>
            <a:r>
              <a:rPr lang="en-GB" dirty="0"/>
              <a:t>The Six Security Fundamentals of the checklist:</a:t>
            </a:r>
          </a:p>
          <a:p>
            <a:pPr marL="0" indent="0">
              <a:buNone/>
            </a:pPr>
            <a:endParaRPr lang="en-GB" dirty="0"/>
          </a:p>
        </p:txBody>
      </p:sp>
      <p:sp>
        <p:nvSpPr>
          <p:cNvPr id="5" name="Footer Placeholder 4">
            <a:extLst>
              <a:ext uri="{FF2B5EF4-FFF2-40B4-BE49-F238E27FC236}">
                <a16:creationId xmlns:a16="http://schemas.microsoft.com/office/drawing/2014/main" id="{46654F2D-7B29-4305-9C22-8E8C396FD219}"/>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graphicFrame>
        <p:nvGraphicFramePr>
          <p:cNvPr id="7" name="Table 6">
            <a:extLst>
              <a:ext uri="{FF2B5EF4-FFF2-40B4-BE49-F238E27FC236}">
                <a16:creationId xmlns:a16="http://schemas.microsoft.com/office/drawing/2014/main" id="{7012C2D3-FE8D-47A7-8D88-B356C3468A67}"/>
              </a:ext>
            </a:extLst>
          </p:cNvPr>
          <p:cNvGraphicFramePr>
            <a:graphicFrameLocks noGrp="1"/>
          </p:cNvGraphicFramePr>
          <p:nvPr>
            <p:extLst>
              <p:ext uri="{D42A27DB-BD31-4B8C-83A1-F6EECF244321}">
                <p14:modId xmlns:p14="http://schemas.microsoft.com/office/powerpoint/2010/main" val="356412185"/>
              </p:ext>
            </p:extLst>
          </p:nvPr>
        </p:nvGraphicFramePr>
        <p:xfrm>
          <a:off x="778932" y="2057400"/>
          <a:ext cx="6714067" cy="3386667"/>
        </p:xfrm>
        <a:graphic>
          <a:graphicData uri="http://schemas.openxmlformats.org/drawingml/2006/table">
            <a:tbl>
              <a:tblPr firstRow="1" firstCol="1" bandRow="1">
                <a:tableStyleId>{5C22544A-7EE6-4342-B048-85BDC9FD1C3A}</a:tableStyleId>
              </a:tblPr>
              <a:tblGrid>
                <a:gridCol w="6714067">
                  <a:extLst>
                    <a:ext uri="{9D8B030D-6E8A-4147-A177-3AD203B41FA5}">
                      <a16:colId xmlns:a16="http://schemas.microsoft.com/office/drawing/2014/main" val="34991019"/>
                    </a:ext>
                  </a:extLst>
                </a:gridCol>
              </a:tblGrid>
              <a:tr h="563767">
                <a:tc>
                  <a:txBody>
                    <a:bodyPr/>
                    <a:lstStyle/>
                    <a:p>
                      <a:pPr>
                        <a:lnSpc>
                          <a:spcPct val="107000"/>
                        </a:lnSpc>
                        <a:spcAft>
                          <a:spcPts val="0"/>
                        </a:spcAft>
                      </a:pPr>
                      <a:r>
                        <a:rPr lang="en-GB" sz="2000" dirty="0">
                          <a:effectLst/>
                        </a:rPr>
                        <a:t>Default/Weak Passwords</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4569694"/>
                  </a:ext>
                </a:extLst>
              </a:tr>
              <a:tr h="571898">
                <a:tc>
                  <a:txBody>
                    <a:bodyPr/>
                    <a:lstStyle/>
                    <a:p>
                      <a:pPr>
                        <a:lnSpc>
                          <a:spcPct val="107000"/>
                        </a:lnSpc>
                        <a:spcAft>
                          <a:spcPts val="0"/>
                        </a:spcAft>
                      </a:pPr>
                      <a:r>
                        <a:rPr lang="en-GB" sz="2000" dirty="0">
                          <a:effectLst/>
                        </a:rPr>
                        <a:t>Missing Security Updates</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5732378"/>
                  </a:ext>
                </a:extLst>
              </a:tr>
              <a:tr h="559702">
                <a:tc>
                  <a:txBody>
                    <a:bodyPr/>
                    <a:lstStyle/>
                    <a:p>
                      <a:pPr>
                        <a:lnSpc>
                          <a:spcPct val="107000"/>
                        </a:lnSpc>
                        <a:spcAft>
                          <a:spcPts val="0"/>
                        </a:spcAft>
                      </a:pPr>
                      <a:r>
                        <a:rPr lang="en-GB" sz="2000" dirty="0">
                          <a:effectLst/>
                        </a:rPr>
                        <a:t>Insecure Web Administration</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626253"/>
                  </a:ext>
                </a:extLst>
              </a:tr>
              <a:tr h="569187">
                <a:tc>
                  <a:txBody>
                    <a:bodyPr/>
                    <a:lstStyle/>
                    <a:p>
                      <a:pPr>
                        <a:lnSpc>
                          <a:spcPct val="107000"/>
                        </a:lnSpc>
                        <a:spcAft>
                          <a:spcPts val="0"/>
                        </a:spcAft>
                      </a:pPr>
                      <a:r>
                        <a:rPr lang="en-GB" sz="2000">
                          <a:effectLst/>
                        </a:rPr>
                        <a:t>Use of Insecure protocols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4457535"/>
                  </a:ext>
                </a:extLst>
              </a:tr>
              <a:tr h="556991">
                <a:tc>
                  <a:txBody>
                    <a:bodyPr/>
                    <a:lstStyle/>
                    <a:p>
                      <a:pPr>
                        <a:lnSpc>
                          <a:spcPct val="107000"/>
                        </a:lnSpc>
                        <a:spcAft>
                          <a:spcPts val="0"/>
                        </a:spcAft>
                      </a:pPr>
                      <a:r>
                        <a:rPr lang="en-GB" sz="2000">
                          <a:effectLst/>
                        </a:rPr>
                        <a:t>Check for known configuration weaknesses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8011973"/>
                  </a:ext>
                </a:extLst>
              </a:tr>
              <a:tr h="565122">
                <a:tc>
                  <a:txBody>
                    <a:bodyPr/>
                    <a:lstStyle/>
                    <a:p>
                      <a:pPr>
                        <a:lnSpc>
                          <a:spcPct val="107000"/>
                        </a:lnSpc>
                        <a:spcAft>
                          <a:spcPts val="0"/>
                        </a:spcAft>
                      </a:pPr>
                      <a:r>
                        <a:rPr lang="en-GB" sz="2000" dirty="0">
                          <a:effectLst/>
                        </a:rPr>
                        <a:t>Insecure Data Storage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9313919"/>
                  </a:ext>
                </a:extLst>
              </a:tr>
            </a:tbl>
          </a:graphicData>
        </a:graphic>
      </p:graphicFrame>
    </p:spTree>
    <p:extLst>
      <p:ext uri="{BB962C8B-B14F-4D97-AF65-F5344CB8AC3E}">
        <p14:creationId xmlns:p14="http://schemas.microsoft.com/office/powerpoint/2010/main" val="2338305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5FAEF-EE28-49DF-B9A2-F0EF50676572}"/>
              </a:ext>
            </a:extLst>
          </p:cNvPr>
          <p:cNvSpPr>
            <a:spLocks noGrp="1"/>
          </p:cNvSpPr>
          <p:nvPr>
            <p:ph type="title"/>
          </p:nvPr>
        </p:nvSpPr>
        <p:spPr/>
        <p:txBody>
          <a:bodyPr/>
          <a:lstStyle/>
          <a:p>
            <a:r>
              <a:rPr lang="en-GB" dirty="0"/>
              <a:t>High-Level Advice [1/2]</a:t>
            </a:r>
          </a:p>
        </p:txBody>
      </p:sp>
      <p:sp>
        <p:nvSpPr>
          <p:cNvPr id="3" name="Date Placeholder 2">
            <a:extLst>
              <a:ext uri="{FF2B5EF4-FFF2-40B4-BE49-F238E27FC236}">
                <a16:creationId xmlns:a16="http://schemas.microsoft.com/office/drawing/2014/main" id="{6BCDFE42-E3F6-420F-A9BD-C42EF8D30EAB}"/>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DC24AB81-C099-4A26-A8A9-F2072E9CD8AA}"/>
              </a:ext>
            </a:extLst>
          </p:cNvPr>
          <p:cNvSpPr>
            <a:spLocks noGrp="1"/>
          </p:cNvSpPr>
          <p:nvPr>
            <p:ph idx="1"/>
          </p:nvPr>
        </p:nvSpPr>
        <p:spPr/>
        <p:txBody>
          <a:bodyPr>
            <a:normAutofit/>
          </a:bodyPr>
          <a:lstStyle/>
          <a:p>
            <a:r>
              <a:rPr lang="en-GB" b="1" dirty="0"/>
              <a:t>Secure by Default</a:t>
            </a:r>
            <a:r>
              <a:rPr lang="en-GB" dirty="0"/>
              <a:t> – Ask yourself if configurations are secure out of the box, or if the user must do something to enable protection? As cybersecurity has evolved over the last decade, the strategy of securing out-of-the-box is preferred to relying on users. General tips would include disabling features until they are enabled and generating random per-device passwords, for example.</a:t>
            </a:r>
          </a:p>
          <a:p>
            <a:r>
              <a:rPr lang="en-GB" b="1" dirty="0"/>
              <a:t>Provide an Update Function</a:t>
            </a:r>
            <a:r>
              <a:rPr lang="en-GB" dirty="0"/>
              <a:t> – Even the best engineered solution will eventually have some functional or security bug that would require an update. To support this, design a robust update mechanism which can protect users long term.</a:t>
            </a:r>
          </a:p>
        </p:txBody>
      </p:sp>
      <p:sp>
        <p:nvSpPr>
          <p:cNvPr id="5" name="Footer Placeholder 4">
            <a:extLst>
              <a:ext uri="{FF2B5EF4-FFF2-40B4-BE49-F238E27FC236}">
                <a16:creationId xmlns:a16="http://schemas.microsoft.com/office/drawing/2014/main" id="{7490B7F4-F7F2-47E0-8CA4-16E98B7E090C}"/>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spTree>
    <p:extLst>
      <p:ext uri="{BB962C8B-B14F-4D97-AF65-F5344CB8AC3E}">
        <p14:creationId xmlns:p14="http://schemas.microsoft.com/office/powerpoint/2010/main" val="702731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FFF0-FE07-4BC6-AC0B-14BFFC3DABAC}"/>
              </a:ext>
            </a:extLst>
          </p:cNvPr>
          <p:cNvSpPr>
            <a:spLocks noGrp="1"/>
          </p:cNvSpPr>
          <p:nvPr>
            <p:ph type="title"/>
          </p:nvPr>
        </p:nvSpPr>
        <p:spPr/>
        <p:txBody>
          <a:bodyPr/>
          <a:lstStyle/>
          <a:p>
            <a:r>
              <a:rPr lang="en-GB" dirty="0"/>
              <a:t>High-Level Advice [2/2]</a:t>
            </a:r>
          </a:p>
        </p:txBody>
      </p:sp>
      <p:sp>
        <p:nvSpPr>
          <p:cNvPr id="3" name="Date Placeholder 2">
            <a:extLst>
              <a:ext uri="{FF2B5EF4-FFF2-40B4-BE49-F238E27FC236}">
                <a16:creationId xmlns:a16="http://schemas.microsoft.com/office/drawing/2014/main" id="{3DD433B0-080E-40D1-B6D7-B93B24FE9D8D}"/>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EDB1A6E9-B8D4-4E43-97BA-95D59BD77AFB}"/>
              </a:ext>
            </a:extLst>
          </p:cNvPr>
          <p:cNvSpPr>
            <a:spLocks noGrp="1"/>
          </p:cNvSpPr>
          <p:nvPr>
            <p:ph idx="1"/>
          </p:nvPr>
        </p:nvSpPr>
        <p:spPr/>
        <p:txBody>
          <a:bodyPr/>
          <a:lstStyle/>
          <a:p>
            <a:r>
              <a:rPr lang="en-GB" b="1" dirty="0"/>
              <a:t>Assume the source code is visible </a:t>
            </a:r>
            <a:r>
              <a:rPr lang="en-GB" dirty="0"/>
              <a:t>– Make sure that there are no hard-coded secrets on the device which have a security impact for all devices. Attackers will have physical access to your products over many years. These are ideal conditions from which to reverse engineer. If you need hard-coded secrets then design them to be unique for each device. So that finding the default admin password within firmware will not expose all other devices. Additionally, be aware that the source for any admin interfaces is equally exposed.</a:t>
            </a:r>
          </a:p>
          <a:p>
            <a:r>
              <a:rPr lang="en-GB" b="1" dirty="0"/>
              <a:t>Plan for Decommissioning </a:t>
            </a:r>
            <a:r>
              <a:rPr lang="en-GB" dirty="0"/>
              <a:t>– IoT products are consumer electronics in most cases. Give users an easy way to remove their data from the device so that they can sell it on or dispose of it securely.</a:t>
            </a:r>
          </a:p>
          <a:p>
            <a:endParaRPr lang="en-GB" dirty="0"/>
          </a:p>
        </p:txBody>
      </p:sp>
      <p:sp>
        <p:nvSpPr>
          <p:cNvPr id="5" name="Footer Placeholder 4">
            <a:extLst>
              <a:ext uri="{FF2B5EF4-FFF2-40B4-BE49-F238E27FC236}">
                <a16:creationId xmlns:a16="http://schemas.microsoft.com/office/drawing/2014/main" id="{678A8E12-A5E4-4A5F-9B3A-5D9F50769095}"/>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spTree>
    <p:extLst>
      <p:ext uri="{BB962C8B-B14F-4D97-AF65-F5344CB8AC3E}">
        <p14:creationId xmlns:p14="http://schemas.microsoft.com/office/powerpoint/2010/main" val="63400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DAB8-B226-4019-A7E3-96ADE749909A}"/>
              </a:ext>
            </a:extLst>
          </p:cNvPr>
          <p:cNvSpPr>
            <a:spLocks noGrp="1"/>
          </p:cNvSpPr>
          <p:nvPr>
            <p:ph type="title"/>
          </p:nvPr>
        </p:nvSpPr>
        <p:spPr/>
        <p:txBody>
          <a:bodyPr/>
          <a:lstStyle/>
          <a:p>
            <a:r>
              <a:rPr lang="en-GB" dirty="0"/>
              <a:t>What are you up against?</a:t>
            </a:r>
          </a:p>
        </p:txBody>
      </p:sp>
      <p:sp>
        <p:nvSpPr>
          <p:cNvPr id="3" name="Date Placeholder 2">
            <a:extLst>
              <a:ext uri="{FF2B5EF4-FFF2-40B4-BE49-F238E27FC236}">
                <a16:creationId xmlns:a16="http://schemas.microsoft.com/office/drawing/2014/main" id="{C0192847-C292-4C62-940D-93C9AE964D19}"/>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968EB461-A2EA-4965-BC32-AD81620EB0C0}"/>
              </a:ext>
            </a:extLst>
          </p:cNvPr>
          <p:cNvSpPr>
            <a:spLocks noGrp="1"/>
          </p:cNvSpPr>
          <p:nvPr>
            <p:ph idx="1"/>
          </p:nvPr>
        </p:nvSpPr>
        <p:spPr/>
        <p:txBody>
          <a:bodyPr/>
          <a:lstStyle/>
          <a:p>
            <a:r>
              <a:rPr lang="en-GB" dirty="0"/>
              <a:t>Bluetooth, Wireless, USB</a:t>
            </a:r>
          </a:p>
          <a:p>
            <a:pPr lvl="1"/>
            <a:r>
              <a:rPr lang="en-GB" dirty="0"/>
              <a:t>Raspberry Pi (this is our Zero W) - </a:t>
            </a:r>
            <a:r>
              <a:rPr lang="en-GB" sz="2400" u="sng" dirty="0"/>
              <a:t>~£30</a:t>
            </a:r>
            <a:endParaRPr lang="en-GB" u="sng" dirty="0"/>
          </a:p>
          <a:p>
            <a:pPr marL="0" indent="0">
              <a:buNone/>
            </a:pPr>
            <a:endParaRPr lang="en-GB" dirty="0"/>
          </a:p>
          <a:p>
            <a:pPr marL="0" indent="0">
              <a:buNone/>
            </a:pPr>
            <a:endParaRPr lang="en-GB" dirty="0"/>
          </a:p>
          <a:p>
            <a:pPr marL="0" indent="0">
              <a:buNone/>
            </a:pPr>
            <a:endParaRPr lang="en-GB" dirty="0"/>
          </a:p>
        </p:txBody>
      </p:sp>
      <p:sp>
        <p:nvSpPr>
          <p:cNvPr id="5" name="Footer Placeholder 4">
            <a:extLst>
              <a:ext uri="{FF2B5EF4-FFF2-40B4-BE49-F238E27FC236}">
                <a16:creationId xmlns:a16="http://schemas.microsoft.com/office/drawing/2014/main" id="{382DD6ED-15B4-4240-882C-6CCD03D69735}"/>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pic>
        <p:nvPicPr>
          <p:cNvPr id="6" name="Picture 5">
            <a:extLst>
              <a:ext uri="{FF2B5EF4-FFF2-40B4-BE49-F238E27FC236}">
                <a16:creationId xmlns:a16="http://schemas.microsoft.com/office/drawing/2014/main" id="{BEF7ACA0-461C-4A1B-BE25-5D727805B383}"/>
              </a:ext>
            </a:extLst>
          </p:cNvPr>
          <p:cNvPicPr>
            <a:picLocks noChangeAspect="1"/>
          </p:cNvPicPr>
          <p:nvPr/>
        </p:nvPicPr>
        <p:blipFill>
          <a:blip r:embed="rId2"/>
          <a:stretch>
            <a:fillRect/>
          </a:stretch>
        </p:blipFill>
        <p:spPr>
          <a:xfrm>
            <a:off x="880240" y="2479613"/>
            <a:ext cx="6493375" cy="2941687"/>
          </a:xfrm>
          <a:prstGeom prst="rect">
            <a:avLst/>
          </a:prstGeom>
        </p:spPr>
      </p:pic>
    </p:spTree>
    <p:extLst>
      <p:ext uri="{BB962C8B-B14F-4D97-AF65-F5344CB8AC3E}">
        <p14:creationId xmlns:p14="http://schemas.microsoft.com/office/powerpoint/2010/main" val="3583250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E3D3-8F56-44E6-A039-E6B69F09909B}"/>
              </a:ext>
            </a:extLst>
          </p:cNvPr>
          <p:cNvSpPr>
            <a:spLocks noGrp="1"/>
          </p:cNvSpPr>
          <p:nvPr>
            <p:ph type="title"/>
          </p:nvPr>
        </p:nvSpPr>
        <p:spPr/>
        <p:txBody>
          <a:bodyPr/>
          <a:lstStyle/>
          <a:p>
            <a:r>
              <a:rPr lang="en-GB" dirty="0"/>
              <a:t>What are you up against?</a:t>
            </a:r>
          </a:p>
        </p:txBody>
      </p:sp>
      <p:sp>
        <p:nvSpPr>
          <p:cNvPr id="3" name="Date Placeholder 2">
            <a:extLst>
              <a:ext uri="{FF2B5EF4-FFF2-40B4-BE49-F238E27FC236}">
                <a16:creationId xmlns:a16="http://schemas.microsoft.com/office/drawing/2014/main" id="{B30F49D6-8CA6-4996-BBC6-B935579D73C6}"/>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5" name="Footer Placeholder 4">
            <a:extLst>
              <a:ext uri="{FF2B5EF4-FFF2-40B4-BE49-F238E27FC236}">
                <a16:creationId xmlns:a16="http://schemas.microsoft.com/office/drawing/2014/main" id="{4FEC79A0-55C7-4975-A842-7BA2A606741A}"/>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pic>
        <p:nvPicPr>
          <p:cNvPr id="2050" name="Picture 2" descr="Related image">
            <a:extLst>
              <a:ext uri="{FF2B5EF4-FFF2-40B4-BE49-F238E27FC236}">
                <a16:creationId xmlns:a16="http://schemas.microsoft.com/office/drawing/2014/main" id="{16B35FF0-C775-43F0-B2E6-5A0CACE9DE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78469" y="1321278"/>
            <a:ext cx="4987168" cy="38134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966D90-8222-4253-87B0-07D5AA93FB40}"/>
              </a:ext>
            </a:extLst>
          </p:cNvPr>
          <p:cNvSpPr txBox="1"/>
          <p:nvPr/>
        </p:nvSpPr>
        <p:spPr>
          <a:xfrm>
            <a:off x="545122" y="1424354"/>
            <a:ext cx="3033347" cy="4185761"/>
          </a:xfrm>
          <a:prstGeom prst="rect">
            <a:avLst/>
          </a:prstGeom>
          <a:noFill/>
        </p:spPr>
        <p:txBody>
          <a:bodyPr wrap="square" rtlCol="0">
            <a:spAutoFit/>
          </a:bodyPr>
          <a:lstStyle/>
          <a:p>
            <a:pPr marL="285750" indent="-285750">
              <a:buFont typeface="Arial" panose="020B0604020202020204" pitchFamily="34" charset="0"/>
              <a:buChar char="•"/>
            </a:pPr>
            <a:r>
              <a:rPr lang="en-GB" b="1" u="sng" dirty="0" err="1"/>
              <a:t>PandwaRF</a:t>
            </a:r>
            <a:endParaRPr lang="en-GB" b="1" u="sng" dirty="0"/>
          </a:p>
          <a:p>
            <a:pPr marL="285750" indent="-285750">
              <a:buFont typeface="Arial" panose="020B0604020202020204" pitchFamily="34" charset="0"/>
              <a:buChar char="•"/>
            </a:pPr>
            <a:endParaRPr lang="en-GB" b="1" u="sng" dirty="0"/>
          </a:p>
          <a:p>
            <a:pPr marL="285750" indent="-285750">
              <a:buFont typeface="Arial" panose="020B0604020202020204" pitchFamily="34" charset="0"/>
              <a:buChar char="•"/>
            </a:pPr>
            <a:r>
              <a:rPr lang="en-GB" dirty="0"/>
              <a:t>Pocket-sized, portable RF analysis tool</a:t>
            </a:r>
          </a:p>
          <a:p>
            <a:pPr marL="285750" indent="-285750">
              <a:buFont typeface="Arial" panose="020B0604020202020204" pitchFamily="34" charset="0"/>
              <a:buChar char="•"/>
            </a:pPr>
            <a:r>
              <a:rPr lang="en-GB" dirty="0"/>
              <a:t>Sub-1 GHz range.</a:t>
            </a:r>
          </a:p>
          <a:p>
            <a:pPr marL="285750" indent="-285750">
              <a:buFont typeface="Arial" panose="020B0604020202020204" pitchFamily="34" charset="0"/>
              <a:buChar char="•"/>
            </a:pPr>
            <a:r>
              <a:rPr lang="en-GB" dirty="0"/>
              <a:t>Capture</a:t>
            </a:r>
          </a:p>
          <a:p>
            <a:pPr marL="285750" indent="-285750">
              <a:buFont typeface="Arial" panose="020B0604020202020204" pitchFamily="34" charset="0"/>
              <a:buChar char="•"/>
            </a:pPr>
            <a:r>
              <a:rPr lang="en-GB" dirty="0"/>
              <a:t>Analysis; and </a:t>
            </a:r>
          </a:p>
          <a:p>
            <a:pPr marL="285750" indent="-285750">
              <a:buFont typeface="Arial" panose="020B0604020202020204" pitchFamily="34" charset="0"/>
              <a:buChar char="•"/>
            </a:pPr>
            <a:r>
              <a:rPr lang="en-GB" dirty="0"/>
              <a:t>re-transmission of RF</a:t>
            </a:r>
            <a:br>
              <a:rPr lang="en-GB" dirty="0"/>
            </a:br>
            <a:br>
              <a:rPr lang="en-GB" dirty="0"/>
            </a:br>
            <a:r>
              <a:rPr lang="en-GB" sz="2400" dirty="0"/>
              <a:t>~ </a:t>
            </a:r>
            <a:r>
              <a:rPr lang="en-GB" sz="2400" u="sng" dirty="0"/>
              <a:t>£190</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dirty="0"/>
              <a:t>Alternatives:</a:t>
            </a:r>
          </a:p>
          <a:p>
            <a:pPr marL="742950" lvl="1" indent="-285750">
              <a:buFont typeface="Arial" panose="020B0604020202020204" pitchFamily="34" charset="0"/>
              <a:buChar char="•"/>
            </a:pPr>
            <a:r>
              <a:rPr lang="en-GB" sz="1400" dirty="0" err="1"/>
              <a:t>RfCAT</a:t>
            </a:r>
            <a:r>
              <a:rPr lang="en-GB" sz="1400" dirty="0"/>
              <a:t> ~ </a:t>
            </a:r>
            <a:r>
              <a:rPr lang="en-GB" sz="2000" u="sng" dirty="0"/>
              <a:t>£66</a:t>
            </a:r>
            <a:endParaRPr lang="en-GB" sz="1600" u="sng" dirty="0"/>
          </a:p>
          <a:p>
            <a:endParaRPr lang="en-GB" dirty="0"/>
          </a:p>
        </p:txBody>
      </p:sp>
    </p:spTree>
    <p:extLst>
      <p:ext uri="{BB962C8B-B14F-4D97-AF65-F5344CB8AC3E}">
        <p14:creationId xmlns:p14="http://schemas.microsoft.com/office/powerpoint/2010/main" val="3543516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FCCD-9776-4E0F-9A52-AB79971EDCBC}"/>
              </a:ext>
            </a:extLst>
          </p:cNvPr>
          <p:cNvSpPr>
            <a:spLocks noGrp="1"/>
          </p:cNvSpPr>
          <p:nvPr>
            <p:ph type="title"/>
          </p:nvPr>
        </p:nvSpPr>
        <p:spPr/>
        <p:txBody>
          <a:bodyPr/>
          <a:lstStyle/>
          <a:p>
            <a:r>
              <a:rPr lang="en-GB" dirty="0"/>
              <a:t>What are you up against?</a:t>
            </a:r>
          </a:p>
        </p:txBody>
      </p:sp>
      <p:sp>
        <p:nvSpPr>
          <p:cNvPr id="3" name="Date Placeholder 2">
            <a:extLst>
              <a:ext uri="{FF2B5EF4-FFF2-40B4-BE49-F238E27FC236}">
                <a16:creationId xmlns:a16="http://schemas.microsoft.com/office/drawing/2014/main" id="{1C00DB3A-99F0-41FB-8561-8BCBEAEF92D2}"/>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D6F8E5CC-7F6F-40C5-A75A-B3A7EECC3FA7}"/>
              </a:ext>
            </a:extLst>
          </p:cNvPr>
          <p:cNvSpPr>
            <a:spLocks noGrp="1"/>
          </p:cNvSpPr>
          <p:nvPr>
            <p:ph idx="1"/>
          </p:nvPr>
        </p:nvSpPr>
        <p:spPr/>
        <p:txBody>
          <a:bodyPr/>
          <a:lstStyle/>
          <a:p>
            <a:r>
              <a:rPr lang="en-GB" dirty="0"/>
              <a:t>Dumping Firmware</a:t>
            </a:r>
          </a:p>
          <a:p>
            <a:pPr lvl="1" fontAlgn="base"/>
            <a:r>
              <a:rPr lang="en-GB" dirty="0"/>
              <a:t>JTAG</a:t>
            </a:r>
          </a:p>
          <a:p>
            <a:pPr lvl="1" fontAlgn="base"/>
            <a:r>
              <a:rPr lang="en-GB" dirty="0"/>
              <a:t>UART</a:t>
            </a:r>
          </a:p>
          <a:p>
            <a:pPr lvl="1" fontAlgn="base"/>
            <a:r>
              <a:rPr lang="en-GB" dirty="0"/>
              <a:t>SPI</a:t>
            </a:r>
          </a:p>
          <a:p>
            <a:pPr lvl="1" fontAlgn="base"/>
            <a:r>
              <a:rPr lang="en-GB" dirty="0"/>
              <a:t>I2C</a:t>
            </a:r>
          </a:p>
          <a:p>
            <a:pPr lvl="1" fontAlgn="base"/>
            <a:r>
              <a:rPr lang="en-GB" dirty="0"/>
              <a:t>GPIO</a:t>
            </a:r>
          </a:p>
          <a:p>
            <a:pPr marL="457188" lvl="1" indent="0" fontAlgn="base">
              <a:buNone/>
            </a:pPr>
            <a:endParaRPr lang="en-GB" dirty="0"/>
          </a:p>
          <a:p>
            <a:pPr marL="457188" lvl="1" indent="0" fontAlgn="base">
              <a:buNone/>
            </a:pPr>
            <a:r>
              <a:rPr lang="en-GB" dirty="0"/>
              <a:t>~ </a:t>
            </a:r>
            <a:r>
              <a:rPr lang="en-GB" sz="2000" u="sng" dirty="0"/>
              <a:t>£35</a:t>
            </a:r>
            <a:endParaRPr lang="en-GB" u="sng" dirty="0"/>
          </a:p>
          <a:p>
            <a:pPr marL="0" indent="0">
              <a:buNone/>
            </a:pPr>
            <a:endParaRPr lang="en-GB" dirty="0"/>
          </a:p>
        </p:txBody>
      </p:sp>
      <p:sp>
        <p:nvSpPr>
          <p:cNvPr id="5" name="Footer Placeholder 4">
            <a:extLst>
              <a:ext uri="{FF2B5EF4-FFF2-40B4-BE49-F238E27FC236}">
                <a16:creationId xmlns:a16="http://schemas.microsoft.com/office/drawing/2014/main" id="{41AC8885-B1C1-453D-9F7B-44B67EA9D0BB}"/>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pic>
        <p:nvPicPr>
          <p:cNvPr id="6" name="Picture 5">
            <a:extLst>
              <a:ext uri="{FF2B5EF4-FFF2-40B4-BE49-F238E27FC236}">
                <a16:creationId xmlns:a16="http://schemas.microsoft.com/office/drawing/2014/main" id="{CA2D72D9-DFC8-4117-9035-555573842FBB}"/>
              </a:ext>
            </a:extLst>
          </p:cNvPr>
          <p:cNvPicPr>
            <a:picLocks noChangeAspect="1"/>
          </p:cNvPicPr>
          <p:nvPr/>
        </p:nvPicPr>
        <p:blipFill>
          <a:blip r:embed="rId2"/>
          <a:stretch>
            <a:fillRect/>
          </a:stretch>
        </p:blipFill>
        <p:spPr>
          <a:xfrm>
            <a:off x="3244360" y="1694620"/>
            <a:ext cx="5591004" cy="3853326"/>
          </a:xfrm>
          <a:prstGeom prst="rect">
            <a:avLst/>
          </a:prstGeom>
        </p:spPr>
      </p:pic>
    </p:spTree>
    <p:extLst>
      <p:ext uri="{BB962C8B-B14F-4D97-AF65-F5344CB8AC3E}">
        <p14:creationId xmlns:p14="http://schemas.microsoft.com/office/powerpoint/2010/main" val="187683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0914-BAC3-428F-A111-75EDD2DC814B}"/>
              </a:ext>
            </a:extLst>
          </p:cNvPr>
          <p:cNvSpPr>
            <a:spLocks noGrp="1"/>
          </p:cNvSpPr>
          <p:nvPr>
            <p:ph type="title"/>
          </p:nvPr>
        </p:nvSpPr>
        <p:spPr/>
        <p:txBody>
          <a:bodyPr/>
          <a:lstStyle/>
          <a:p>
            <a:r>
              <a:rPr lang="en-GB" dirty="0"/>
              <a:t>Questions?</a:t>
            </a:r>
          </a:p>
        </p:txBody>
      </p:sp>
      <p:sp>
        <p:nvSpPr>
          <p:cNvPr id="3" name="Date Placeholder 2">
            <a:extLst>
              <a:ext uri="{FF2B5EF4-FFF2-40B4-BE49-F238E27FC236}">
                <a16:creationId xmlns:a16="http://schemas.microsoft.com/office/drawing/2014/main" id="{A82503E1-5EA6-4A8E-BF87-3DD3E409933C}"/>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095A3E88-B272-4E5F-845D-74BCC6AE5B47}"/>
              </a:ext>
            </a:extLst>
          </p:cNvPr>
          <p:cNvSpPr>
            <a:spLocks noGrp="1"/>
          </p:cNvSpPr>
          <p:nvPr>
            <p:ph idx="1"/>
          </p:nvPr>
        </p:nvSpPr>
        <p:spPr/>
        <p:txBody>
          <a:bodyPr/>
          <a:lstStyle/>
          <a:p>
            <a:r>
              <a:rPr lang="en-GB" dirty="0"/>
              <a:t>No gifs were harmed in the making of this.</a:t>
            </a:r>
          </a:p>
        </p:txBody>
      </p:sp>
      <p:sp>
        <p:nvSpPr>
          <p:cNvPr id="5" name="Footer Placeholder 4">
            <a:extLst>
              <a:ext uri="{FF2B5EF4-FFF2-40B4-BE49-F238E27FC236}">
                <a16:creationId xmlns:a16="http://schemas.microsoft.com/office/drawing/2014/main" id="{1EA60DF8-B421-4241-9A0B-34ACFD673C99}"/>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spTree>
    <p:extLst>
      <p:ext uri="{BB962C8B-B14F-4D97-AF65-F5344CB8AC3E}">
        <p14:creationId xmlns:p14="http://schemas.microsoft.com/office/powerpoint/2010/main" val="63602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fld id="{34BE0051-83A9-024B-9DC3-103AFDE851EF}" type="datetime1">
              <a:rPr lang="en-GB" smtClean="0"/>
              <a:t>23/08/2017</a:t>
            </a:fld>
            <a:endParaRPr lang="en-US" dirty="0"/>
          </a:p>
        </p:txBody>
      </p:sp>
      <p:sp>
        <p:nvSpPr>
          <p:cNvPr id="3" name="Content Placeholder 2"/>
          <p:cNvSpPr>
            <a:spLocks noGrp="1"/>
          </p:cNvSpPr>
          <p:nvPr>
            <p:ph idx="1"/>
          </p:nvPr>
        </p:nvSpPr>
        <p:spPr>
          <a:xfrm>
            <a:off x="674694" y="1351723"/>
            <a:ext cx="7781920" cy="4668079"/>
          </a:xfrm>
        </p:spPr>
        <p:txBody>
          <a:bodyPr/>
          <a:lstStyle/>
          <a:p>
            <a:r>
              <a:rPr lang="en-US" dirty="0"/>
              <a:t>Who am I?</a:t>
            </a:r>
          </a:p>
          <a:p>
            <a:r>
              <a:rPr lang="en-US" dirty="0" err="1"/>
              <a:t>Secarma’s</a:t>
            </a:r>
            <a:r>
              <a:rPr lang="en-US" dirty="0"/>
              <a:t> IoT Capabilities</a:t>
            </a:r>
          </a:p>
          <a:p>
            <a:r>
              <a:rPr lang="en-US" dirty="0"/>
              <a:t>Hollywood vs Reality</a:t>
            </a:r>
          </a:p>
          <a:p>
            <a:r>
              <a:rPr lang="en-US" dirty="0"/>
              <a:t>What is the IoT Checklist?</a:t>
            </a:r>
          </a:p>
          <a:p>
            <a:r>
              <a:rPr lang="en-US" dirty="0"/>
              <a:t>Words on risks</a:t>
            </a:r>
          </a:p>
          <a:p>
            <a:r>
              <a:rPr lang="en-US" dirty="0"/>
              <a:t>Six Security Fundamentals </a:t>
            </a:r>
          </a:p>
          <a:p>
            <a:r>
              <a:rPr lang="en-US" dirty="0"/>
              <a:t>High-Level advice</a:t>
            </a:r>
          </a:p>
          <a:p>
            <a:r>
              <a:rPr lang="en-US" dirty="0"/>
              <a:t>What are you up against?</a:t>
            </a:r>
          </a:p>
        </p:txBody>
      </p:sp>
      <p:sp>
        <p:nvSpPr>
          <p:cNvPr id="6" name="Footer Placeholder 6">
            <a:extLst>
              <a:ext uri="{FF2B5EF4-FFF2-40B4-BE49-F238E27FC236}">
                <a16:creationId xmlns:a16="http://schemas.microsoft.com/office/drawing/2014/main" id="{6C4C4ADF-65F7-4C8B-B224-B9036AD2CAA7}"/>
              </a:ext>
            </a:extLst>
          </p:cNvPr>
          <p:cNvSpPr>
            <a:spLocks noGrp="1"/>
          </p:cNvSpPr>
          <p:nvPr>
            <p:ph type="ftr" sz="quarter" idx="3"/>
          </p:nvPr>
        </p:nvSpPr>
        <p:spPr>
          <a:xfrm>
            <a:off x="674694" y="6226859"/>
            <a:ext cx="7256734" cy="304801"/>
          </a:xfrm>
        </p:spPr>
        <p:txBody>
          <a:bodyPr anchor="t"/>
          <a:lstStyle/>
          <a:p>
            <a:r>
              <a:rPr lang="mr-IN" dirty="0"/>
              <a:t>     </a:t>
            </a:r>
            <a:r>
              <a:rPr lang="en-GB" dirty="0"/>
              <a:t>  </a:t>
            </a:r>
            <a:r>
              <a:rPr lang="mr-IN" dirty="0"/>
              <a:t>0800 231 5977               enquiries@secarma.co.uk              </a:t>
            </a:r>
            <a:r>
              <a:rPr lang="en-GB" dirty="0"/>
              <a:t> www.</a:t>
            </a:r>
            <a:r>
              <a:rPr lang="mr-IN" dirty="0"/>
              <a:t>secarma.co.uk</a:t>
            </a:r>
            <a:endParaRPr lang="en-US" dirty="0"/>
          </a:p>
        </p:txBody>
      </p:sp>
    </p:spTree>
    <p:extLst>
      <p:ext uri="{BB962C8B-B14F-4D97-AF65-F5344CB8AC3E}">
        <p14:creationId xmlns:p14="http://schemas.microsoft.com/office/powerpoint/2010/main" val="21395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8253-3101-40A5-A364-112C4CAECBDB}"/>
              </a:ext>
            </a:extLst>
          </p:cNvPr>
          <p:cNvSpPr>
            <a:spLocks noGrp="1"/>
          </p:cNvSpPr>
          <p:nvPr>
            <p:ph type="title"/>
          </p:nvPr>
        </p:nvSpPr>
        <p:spPr/>
        <p:txBody>
          <a:bodyPr/>
          <a:lstStyle/>
          <a:p>
            <a:r>
              <a:rPr lang="en-GB" dirty="0"/>
              <a:t>Who am I?</a:t>
            </a:r>
          </a:p>
        </p:txBody>
      </p:sp>
      <p:sp>
        <p:nvSpPr>
          <p:cNvPr id="3" name="Date Placeholder 2">
            <a:extLst>
              <a:ext uri="{FF2B5EF4-FFF2-40B4-BE49-F238E27FC236}">
                <a16:creationId xmlns:a16="http://schemas.microsoft.com/office/drawing/2014/main" id="{99EB98BE-6E3A-465E-8423-93CC0C45E1A5}"/>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B5A5C2D0-18BB-4236-B830-9ECC3A43F2F4}"/>
              </a:ext>
            </a:extLst>
          </p:cNvPr>
          <p:cNvSpPr>
            <a:spLocks noGrp="1"/>
          </p:cNvSpPr>
          <p:nvPr>
            <p:ph idx="1"/>
          </p:nvPr>
        </p:nvSpPr>
        <p:spPr/>
        <p:txBody>
          <a:bodyPr/>
          <a:lstStyle/>
          <a:p>
            <a:r>
              <a:rPr lang="en-GB" dirty="0"/>
              <a:t>My name is Paul Ritchie.</a:t>
            </a:r>
          </a:p>
          <a:p>
            <a:r>
              <a:rPr lang="en-GB" dirty="0"/>
              <a:t>I am the leader of Secarma in Scotland.</a:t>
            </a:r>
          </a:p>
          <a:p>
            <a:r>
              <a:rPr lang="en-GB" dirty="0"/>
              <a:t>I have been a Penetration Tester since 2005 (Scarily 12 years).</a:t>
            </a:r>
          </a:p>
          <a:p>
            <a:r>
              <a:rPr lang="en-GB" dirty="0"/>
              <a:t>Undergraduate and MSc level training as a Software Engineer</a:t>
            </a:r>
          </a:p>
          <a:p>
            <a:r>
              <a:rPr lang="en-GB" dirty="0"/>
              <a:t>Hardware “newbie”</a:t>
            </a:r>
          </a:p>
          <a:p>
            <a:r>
              <a:rPr lang="en-GB" dirty="0"/>
              <a:t>Online I can be found as “</a:t>
            </a:r>
            <a:r>
              <a:rPr lang="en-GB" dirty="0" err="1"/>
              <a:t>CornerPirate</a:t>
            </a:r>
            <a:r>
              <a:rPr lang="en-GB" dirty="0"/>
              <a:t>”:</a:t>
            </a:r>
          </a:p>
          <a:p>
            <a:pPr lvl="1"/>
            <a:r>
              <a:rPr lang="en-GB" dirty="0">
                <a:hlinkClick r:id="rId2"/>
              </a:rPr>
              <a:t>https://twitter.com/cornerpirate</a:t>
            </a:r>
            <a:endParaRPr lang="en-GB" dirty="0"/>
          </a:p>
          <a:p>
            <a:pPr lvl="1"/>
            <a:r>
              <a:rPr lang="en-GB" dirty="0">
                <a:hlinkClick r:id="rId3"/>
              </a:rPr>
              <a:t>https://github.com/cornerpirate</a:t>
            </a:r>
            <a:endParaRPr lang="en-GB" dirty="0"/>
          </a:p>
          <a:p>
            <a:pPr lvl="1"/>
            <a:r>
              <a:rPr lang="en-GB" dirty="0">
                <a:hlinkClick r:id="rId4"/>
              </a:rPr>
              <a:t>https://cornerpirate.com/</a:t>
            </a:r>
            <a:endParaRPr lang="en-GB" dirty="0"/>
          </a:p>
        </p:txBody>
      </p:sp>
      <p:sp>
        <p:nvSpPr>
          <p:cNvPr id="5" name="Footer Placeholder 4">
            <a:extLst>
              <a:ext uri="{FF2B5EF4-FFF2-40B4-BE49-F238E27FC236}">
                <a16:creationId xmlns:a16="http://schemas.microsoft.com/office/drawing/2014/main" id="{92E4AB31-B86A-4A19-8008-E8A94FB2B7EE}"/>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spTree>
    <p:extLst>
      <p:ext uri="{BB962C8B-B14F-4D97-AF65-F5344CB8AC3E}">
        <p14:creationId xmlns:p14="http://schemas.microsoft.com/office/powerpoint/2010/main" val="251330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123A-6CDC-4533-80CA-B28408AFDE9E}"/>
              </a:ext>
            </a:extLst>
          </p:cNvPr>
          <p:cNvSpPr>
            <a:spLocks noGrp="1"/>
          </p:cNvSpPr>
          <p:nvPr>
            <p:ph type="title"/>
          </p:nvPr>
        </p:nvSpPr>
        <p:spPr/>
        <p:txBody>
          <a:bodyPr/>
          <a:lstStyle/>
          <a:p>
            <a:r>
              <a:rPr lang="en-GB" dirty="0" err="1"/>
              <a:t>Secarma’s</a:t>
            </a:r>
            <a:r>
              <a:rPr lang="en-GB" dirty="0"/>
              <a:t> IoT Capabilities</a:t>
            </a:r>
          </a:p>
        </p:txBody>
      </p:sp>
      <p:sp>
        <p:nvSpPr>
          <p:cNvPr id="3" name="Date Placeholder 2">
            <a:extLst>
              <a:ext uri="{FF2B5EF4-FFF2-40B4-BE49-F238E27FC236}">
                <a16:creationId xmlns:a16="http://schemas.microsoft.com/office/drawing/2014/main" id="{2A036D79-D04D-444F-8AB4-FCD71515FC1B}"/>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2B388743-1522-4EAA-9211-9875CA6D289A}"/>
              </a:ext>
            </a:extLst>
          </p:cNvPr>
          <p:cNvSpPr>
            <a:spLocks noGrp="1"/>
          </p:cNvSpPr>
          <p:nvPr>
            <p:ph idx="1"/>
          </p:nvPr>
        </p:nvSpPr>
        <p:spPr/>
        <p:txBody>
          <a:bodyPr/>
          <a:lstStyle/>
          <a:p>
            <a:pPr marL="176213" indent="-176213"/>
            <a:r>
              <a:rPr lang="en-GB" b="1" dirty="0"/>
              <a:t>Blog Posts</a:t>
            </a:r>
          </a:p>
          <a:p>
            <a:pPr marL="273050" lvl="1" indent="-184150"/>
            <a:r>
              <a:rPr lang="en-GB" sz="1400" dirty="0">
                <a:hlinkClick r:id="rId2"/>
              </a:rPr>
              <a:t>https://www.secarma.co.uk/secarma-scores-big-defcon-global-hacking-convention/</a:t>
            </a:r>
            <a:r>
              <a:rPr lang="en-GB" sz="1400" dirty="0"/>
              <a:t> </a:t>
            </a:r>
          </a:p>
          <a:p>
            <a:pPr marL="273050" lvl="1" indent="-184150"/>
            <a:r>
              <a:rPr lang="en-GB" sz="1400" dirty="0">
                <a:hlinkClick r:id="rId3"/>
              </a:rPr>
              <a:t>https://www.secarma.co.uk/labs</a:t>
            </a:r>
            <a:r>
              <a:rPr lang="en-GB" sz="1400" dirty="0"/>
              <a:t> </a:t>
            </a:r>
          </a:p>
          <a:p>
            <a:pPr marL="273050" lvl="1" indent="-184150"/>
            <a:r>
              <a:rPr lang="en-GB" dirty="0"/>
              <a:t>DEFCON 25 in Las Vegas (35 thousand hacker’s attending)</a:t>
            </a:r>
          </a:p>
          <a:p>
            <a:pPr marL="457188" lvl="1" indent="0">
              <a:buNone/>
            </a:pPr>
            <a:endParaRPr lang="en-GB" dirty="0"/>
          </a:p>
        </p:txBody>
      </p:sp>
      <p:sp>
        <p:nvSpPr>
          <p:cNvPr id="5" name="Footer Placeholder 4">
            <a:extLst>
              <a:ext uri="{FF2B5EF4-FFF2-40B4-BE49-F238E27FC236}">
                <a16:creationId xmlns:a16="http://schemas.microsoft.com/office/drawing/2014/main" id="{CACBF7D3-4613-48FB-ADB1-DFD48C1EFCB5}"/>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pic>
        <p:nvPicPr>
          <p:cNvPr id="8" name="Picture 7">
            <a:extLst>
              <a:ext uri="{FF2B5EF4-FFF2-40B4-BE49-F238E27FC236}">
                <a16:creationId xmlns:a16="http://schemas.microsoft.com/office/drawing/2014/main" id="{B547B355-822C-4A7B-920C-04608417FA5F}"/>
              </a:ext>
            </a:extLst>
          </p:cNvPr>
          <p:cNvPicPr>
            <a:picLocks noChangeAspect="1"/>
          </p:cNvPicPr>
          <p:nvPr/>
        </p:nvPicPr>
        <p:blipFill>
          <a:blip r:embed="rId4"/>
          <a:stretch>
            <a:fillRect/>
          </a:stretch>
        </p:blipFill>
        <p:spPr>
          <a:xfrm>
            <a:off x="574608" y="3112549"/>
            <a:ext cx="3728453" cy="2672789"/>
          </a:xfrm>
          <a:prstGeom prst="rect">
            <a:avLst/>
          </a:prstGeom>
        </p:spPr>
      </p:pic>
      <p:sp>
        <p:nvSpPr>
          <p:cNvPr id="9" name="TextBox 8">
            <a:extLst>
              <a:ext uri="{FF2B5EF4-FFF2-40B4-BE49-F238E27FC236}">
                <a16:creationId xmlns:a16="http://schemas.microsoft.com/office/drawing/2014/main" id="{526CD293-E864-4296-AC60-C807D9C2CE18}"/>
              </a:ext>
            </a:extLst>
          </p:cNvPr>
          <p:cNvSpPr txBox="1"/>
          <p:nvPr/>
        </p:nvSpPr>
        <p:spPr>
          <a:xfrm>
            <a:off x="4403147" y="3288322"/>
            <a:ext cx="4329632" cy="2092881"/>
          </a:xfrm>
          <a:prstGeom prst="rect">
            <a:avLst/>
          </a:prstGeom>
          <a:noFill/>
        </p:spPr>
        <p:txBody>
          <a:bodyPr wrap="square" rtlCol="0">
            <a:spAutoFit/>
          </a:bodyPr>
          <a:lstStyle/>
          <a:p>
            <a:pPr marL="285750" indent="-285750">
              <a:buFont typeface="Arial" panose="020B0604020202020204" pitchFamily="34" charset="0"/>
              <a:buChar char="•"/>
            </a:pPr>
            <a:r>
              <a:rPr lang="en-GB" sz="1600" dirty="0" err="1"/>
              <a:t>SOHOpelesslyBroken</a:t>
            </a:r>
            <a:r>
              <a:rPr lang="en-GB" sz="1600" dirty="0"/>
              <a:t> Capture The Flag </a:t>
            </a:r>
          </a:p>
          <a:p>
            <a:pPr marL="742950" lvl="1" indent="-285750">
              <a:buFont typeface="Arial" panose="020B0604020202020204" pitchFamily="34" charset="0"/>
              <a:buChar char="•"/>
            </a:pPr>
            <a:r>
              <a:rPr lang="en-GB" sz="1600" dirty="0"/>
              <a:t>Second Winningest!</a:t>
            </a:r>
          </a:p>
          <a:p>
            <a:pPr marL="742950" lvl="1" indent="-285750">
              <a:buFont typeface="Arial" panose="020B0604020202020204" pitchFamily="34" charset="0"/>
              <a:buChar char="•"/>
            </a:pPr>
            <a:r>
              <a:rPr lang="en-GB" sz="1600" dirty="0"/>
              <a:t>Same points as first</a:t>
            </a:r>
          </a:p>
          <a:p>
            <a:pPr marL="742950" lvl="1" indent="-285750">
              <a:buFont typeface="Arial" panose="020B0604020202020204" pitchFamily="34" charset="0"/>
              <a:buChar char="•"/>
            </a:pPr>
            <a:r>
              <a:rPr lang="en-GB" sz="1600" dirty="0"/>
              <a:t>Beaten on time</a:t>
            </a:r>
          </a:p>
          <a:p>
            <a:pPr marL="285750" indent="-285750">
              <a:buFont typeface="Arial" panose="020B0604020202020204" pitchFamily="34" charset="0"/>
              <a:buChar char="•"/>
            </a:pPr>
            <a:r>
              <a:rPr lang="en-GB" sz="1600" dirty="0" err="1"/>
              <a:t>SOHOpelesslyBroken</a:t>
            </a:r>
            <a:r>
              <a:rPr lang="en-GB" sz="1600" dirty="0"/>
              <a:t> 0-Day </a:t>
            </a:r>
          </a:p>
          <a:p>
            <a:pPr marL="742950" lvl="1" indent="-285750">
              <a:buFont typeface="Arial" panose="020B0604020202020204" pitchFamily="34" charset="0"/>
              <a:buChar char="•"/>
            </a:pPr>
            <a:r>
              <a:rPr lang="en-GB" sz="1600" dirty="0"/>
              <a:t>Officially: we did well.</a:t>
            </a:r>
          </a:p>
          <a:p>
            <a:pPr marL="742950" lvl="1" indent="-285750">
              <a:buFont typeface="Arial" panose="020B0604020202020204" pitchFamily="34" charset="0"/>
              <a:buChar char="•"/>
            </a:pPr>
            <a:r>
              <a:rPr lang="en-GB" sz="1600" dirty="0"/>
              <a:t>Unofficially: we did very well.</a:t>
            </a:r>
          </a:p>
          <a:p>
            <a:endParaRPr lang="en-GB" dirty="0"/>
          </a:p>
        </p:txBody>
      </p:sp>
    </p:spTree>
    <p:extLst>
      <p:ext uri="{BB962C8B-B14F-4D97-AF65-F5344CB8AC3E}">
        <p14:creationId xmlns:p14="http://schemas.microsoft.com/office/powerpoint/2010/main" val="359637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3BFEC-815F-47A7-B6C0-D871A82FC3C9}"/>
              </a:ext>
            </a:extLst>
          </p:cNvPr>
          <p:cNvSpPr>
            <a:spLocks noGrp="1"/>
          </p:cNvSpPr>
          <p:nvPr>
            <p:ph type="title"/>
          </p:nvPr>
        </p:nvSpPr>
        <p:spPr/>
        <p:txBody>
          <a:bodyPr/>
          <a:lstStyle/>
          <a:p>
            <a:r>
              <a:rPr lang="en-GB" dirty="0"/>
              <a:t>IoT Security: Hollywood</a:t>
            </a:r>
          </a:p>
        </p:txBody>
      </p:sp>
      <p:sp>
        <p:nvSpPr>
          <p:cNvPr id="3" name="Date Placeholder 2">
            <a:extLst>
              <a:ext uri="{FF2B5EF4-FFF2-40B4-BE49-F238E27FC236}">
                <a16:creationId xmlns:a16="http://schemas.microsoft.com/office/drawing/2014/main" id="{5E9F4122-A949-4A8F-BFE9-1EA33F301368}"/>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00B34E46-20EE-47A6-ACD0-5F9FBB262D3B}"/>
              </a:ext>
            </a:extLst>
          </p:cNvPr>
          <p:cNvSpPr>
            <a:spLocks noGrp="1"/>
          </p:cNvSpPr>
          <p:nvPr>
            <p:ph idx="1"/>
          </p:nvPr>
        </p:nvSpPr>
        <p:spPr>
          <a:xfrm>
            <a:off x="674694" y="1580322"/>
            <a:ext cx="7256734" cy="1048578"/>
          </a:xfrm>
        </p:spPr>
        <p:txBody>
          <a:bodyPr/>
          <a:lstStyle/>
          <a:p>
            <a:r>
              <a:rPr lang="en-GB" dirty="0"/>
              <a:t>Full Film available for free on Archive.org</a:t>
            </a:r>
          </a:p>
          <a:p>
            <a:pPr lvl="1"/>
            <a:r>
              <a:rPr lang="en-GB" dirty="0">
                <a:hlinkClick r:id="rId2"/>
              </a:rPr>
              <a:t>https://archive.org/details/MaximumOverdrive19863gp</a:t>
            </a:r>
            <a:r>
              <a:rPr lang="en-GB" dirty="0"/>
              <a:t> </a:t>
            </a:r>
          </a:p>
          <a:p>
            <a:endParaRPr lang="en-GB" dirty="0"/>
          </a:p>
          <a:p>
            <a:pPr marL="0" indent="0">
              <a:buNone/>
            </a:pPr>
            <a:endParaRPr lang="en-GB" dirty="0"/>
          </a:p>
        </p:txBody>
      </p:sp>
      <p:sp>
        <p:nvSpPr>
          <p:cNvPr id="5" name="Footer Placeholder 4">
            <a:extLst>
              <a:ext uri="{FF2B5EF4-FFF2-40B4-BE49-F238E27FC236}">
                <a16:creationId xmlns:a16="http://schemas.microsoft.com/office/drawing/2014/main" id="{F6DC348B-A54B-4D44-A4E5-E369F718D06C}"/>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pic>
        <p:nvPicPr>
          <p:cNvPr id="15" name="Picture 14">
            <a:extLst>
              <a:ext uri="{FF2B5EF4-FFF2-40B4-BE49-F238E27FC236}">
                <a16:creationId xmlns:a16="http://schemas.microsoft.com/office/drawing/2014/main" id="{D1D82AEB-4DBA-4D32-9D65-29D41CF8500E}"/>
              </a:ext>
            </a:extLst>
          </p:cNvPr>
          <p:cNvPicPr>
            <a:picLocks noChangeAspect="1"/>
          </p:cNvPicPr>
          <p:nvPr/>
        </p:nvPicPr>
        <p:blipFill>
          <a:blip r:embed="rId3"/>
          <a:stretch>
            <a:fillRect/>
          </a:stretch>
        </p:blipFill>
        <p:spPr>
          <a:xfrm>
            <a:off x="490056" y="2475899"/>
            <a:ext cx="4434060" cy="2096101"/>
          </a:xfrm>
          <a:prstGeom prst="rect">
            <a:avLst/>
          </a:prstGeom>
        </p:spPr>
      </p:pic>
      <p:pic>
        <p:nvPicPr>
          <p:cNvPr id="24" name="Picture 23">
            <a:extLst>
              <a:ext uri="{FF2B5EF4-FFF2-40B4-BE49-F238E27FC236}">
                <a16:creationId xmlns:a16="http://schemas.microsoft.com/office/drawing/2014/main" id="{C3C2382D-9D89-44EF-B888-5C3CEA474EC5}"/>
              </a:ext>
            </a:extLst>
          </p:cNvPr>
          <p:cNvPicPr>
            <a:picLocks noChangeAspect="1"/>
          </p:cNvPicPr>
          <p:nvPr/>
        </p:nvPicPr>
        <p:blipFill>
          <a:blip r:embed="rId4"/>
          <a:stretch>
            <a:fillRect/>
          </a:stretch>
        </p:blipFill>
        <p:spPr>
          <a:xfrm>
            <a:off x="4211168" y="3718393"/>
            <a:ext cx="3720260" cy="2067579"/>
          </a:xfrm>
          <a:prstGeom prst="rect">
            <a:avLst/>
          </a:prstGeom>
        </p:spPr>
      </p:pic>
    </p:spTree>
    <p:extLst>
      <p:ext uri="{BB962C8B-B14F-4D97-AF65-F5344CB8AC3E}">
        <p14:creationId xmlns:p14="http://schemas.microsoft.com/office/powerpoint/2010/main" val="186637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A497-5F5D-412C-AA0D-B98C1BE16106}"/>
              </a:ext>
            </a:extLst>
          </p:cNvPr>
          <p:cNvSpPr>
            <a:spLocks noGrp="1"/>
          </p:cNvSpPr>
          <p:nvPr>
            <p:ph type="title"/>
          </p:nvPr>
        </p:nvSpPr>
        <p:spPr/>
        <p:txBody>
          <a:bodyPr/>
          <a:lstStyle/>
          <a:p>
            <a:r>
              <a:rPr lang="en-GB" dirty="0"/>
              <a:t>IoT Security: Hollywood</a:t>
            </a:r>
          </a:p>
        </p:txBody>
      </p:sp>
      <p:sp>
        <p:nvSpPr>
          <p:cNvPr id="3" name="Date Placeholder 2">
            <a:extLst>
              <a:ext uri="{FF2B5EF4-FFF2-40B4-BE49-F238E27FC236}">
                <a16:creationId xmlns:a16="http://schemas.microsoft.com/office/drawing/2014/main" id="{D6476192-0138-4477-A33F-5B2F69E3447B}"/>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5" name="Footer Placeholder 4">
            <a:extLst>
              <a:ext uri="{FF2B5EF4-FFF2-40B4-BE49-F238E27FC236}">
                <a16:creationId xmlns:a16="http://schemas.microsoft.com/office/drawing/2014/main" id="{8D9850B9-D506-4F2D-B644-BF0367A5FA51}"/>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pic>
        <p:nvPicPr>
          <p:cNvPr id="6" name="Content Placeholder 5">
            <a:extLst>
              <a:ext uri="{FF2B5EF4-FFF2-40B4-BE49-F238E27FC236}">
                <a16:creationId xmlns:a16="http://schemas.microsoft.com/office/drawing/2014/main" id="{CEE722F1-6AAF-4033-9465-36BD0C1814A8}"/>
              </a:ext>
            </a:extLst>
          </p:cNvPr>
          <p:cNvPicPr>
            <a:picLocks noGrp="1" noChangeAspect="1"/>
          </p:cNvPicPr>
          <p:nvPr>
            <p:ph idx="1"/>
          </p:nvPr>
        </p:nvPicPr>
        <p:blipFill>
          <a:blip r:embed="rId2"/>
          <a:stretch>
            <a:fillRect/>
          </a:stretch>
        </p:blipFill>
        <p:spPr>
          <a:xfrm>
            <a:off x="1921811" y="2680128"/>
            <a:ext cx="4762500" cy="2362200"/>
          </a:xfrm>
          <a:prstGeom prst="rect">
            <a:avLst/>
          </a:prstGeom>
        </p:spPr>
      </p:pic>
      <p:sp>
        <p:nvSpPr>
          <p:cNvPr id="7" name="TextBox 6">
            <a:extLst>
              <a:ext uri="{FF2B5EF4-FFF2-40B4-BE49-F238E27FC236}">
                <a16:creationId xmlns:a16="http://schemas.microsoft.com/office/drawing/2014/main" id="{E37DD1E3-0E6E-4B4A-A6CB-9D2F6A7E08C8}"/>
              </a:ext>
            </a:extLst>
          </p:cNvPr>
          <p:cNvSpPr txBox="1"/>
          <p:nvPr/>
        </p:nvSpPr>
        <p:spPr>
          <a:xfrm>
            <a:off x="562708" y="1292852"/>
            <a:ext cx="7699025" cy="1862048"/>
          </a:xfrm>
          <a:prstGeom prst="rect">
            <a:avLst/>
          </a:prstGeom>
          <a:noFill/>
        </p:spPr>
        <p:txBody>
          <a:bodyPr wrap="square" rtlCol="0">
            <a:spAutoFit/>
          </a:bodyPr>
          <a:lstStyle/>
          <a:p>
            <a:r>
              <a:rPr lang="en-GB" b="1" u="sng" dirty="0"/>
              <a:t>TL; DR</a:t>
            </a:r>
          </a:p>
          <a:p>
            <a:pPr marL="342891" lvl="0" indent="-342891" defTabSz="457189">
              <a:spcBef>
                <a:spcPts val="1000"/>
              </a:spcBef>
              <a:buClr>
                <a:srgbClr val="B31166"/>
              </a:buClr>
              <a:buSzPct val="80000"/>
              <a:buBlip>
                <a:blip r:embed="rId3"/>
              </a:buBlip>
            </a:pPr>
            <a:r>
              <a:rPr lang="en-GB" dirty="0">
                <a:latin typeface="Raleway"/>
              </a:rPr>
              <a:t>If our machines attack us, it would be very bad.</a:t>
            </a:r>
          </a:p>
          <a:p>
            <a:pPr marL="342891" indent="-342891" defTabSz="457189">
              <a:spcBef>
                <a:spcPts val="1000"/>
              </a:spcBef>
              <a:buClr>
                <a:srgbClr val="B31166"/>
              </a:buClr>
              <a:buSzPct val="80000"/>
              <a:buBlip>
                <a:blip r:embed="rId3"/>
              </a:buBlip>
            </a:pPr>
            <a:r>
              <a:rPr lang="en-GB" dirty="0">
                <a:latin typeface="Raleway"/>
              </a:rPr>
              <a:t>The worry is that bad security allows similar things to happen.</a:t>
            </a:r>
          </a:p>
          <a:p>
            <a:pPr lvl="0" defTabSz="457189">
              <a:spcBef>
                <a:spcPts val="1000"/>
              </a:spcBef>
              <a:buClr>
                <a:srgbClr val="B31166"/>
              </a:buClr>
              <a:buSzPct val="80000"/>
            </a:pPr>
            <a:endParaRPr lang="en-GB" dirty="0">
              <a:solidFill>
                <a:prstClr val="black">
                  <a:lumMod val="75000"/>
                  <a:lumOff val="25000"/>
                </a:prstClr>
              </a:solidFill>
              <a:latin typeface="Raleway" charset="0"/>
            </a:endParaRP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85897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9FF7-C0D9-4A26-809E-F3AB92C5A09F}"/>
              </a:ext>
            </a:extLst>
          </p:cNvPr>
          <p:cNvSpPr>
            <a:spLocks noGrp="1"/>
          </p:cNvSpPr>
          <p:nvPr>
            <p:ph type="title"/>
          </p:nvPr>
        </p:nvSpPr>
        <p:spPr/>
        <p:txBody>
          <a:bodyPr/>
          <a:lstStyle/>
          <a:p>
            <a:r>
              <a:rPr lang="en-GB" dirty="0"/>
              <a:t>IoT Security: Reality Check</a:t>
            </a:r>
          </a:p>
        </p:txBody>
      </p:sp>
      <p:sp>
        <p:nvSpPr>
          <p:cNvPr id="3" name="Date Placeholder 2">
            <a:extLst>
              <a:ext uri="{FF2B5EF4-FFF2-40B4-BE49-F238E27FC236}">
                <a16:creationId xmlns:a16="http://schemas.microsoft.com/office/drawing/2014/main" id="{56A2A61D-BDAF-48CE-ACC1-1CC6B874BB54}"/>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5" name="Footer Placeholder 4">
            <a:extLst>
              <a:ext uri="{FF2B5EF4-FFF2-40B4-BE49-F238E27FC236}">
                <a16:creationId xmlns:a16="http://schemas.microsoft.com/office/drawing/2014/main" id="{6D90EF5F-090A-4041-A012-3BF0C9A9DF41}"/>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pic>
        <p:nvPicPr>
          <p:cNvPr id="8" name="Picture 7">
            <a:extLst>
              <a:ext uri="{FF2B5EF4-FFF2-40B4-BE49-F238E27FC236}">
                <a16:creationId xmlns:a16="http://schemas.microsoft.com/office/drawing/2014/main" id="{1C6D6602-A395-4535-ACB2-02EAE92C3640}"/>
              </a:ext>
            </a:extLst>
          </p:cNvPr>
          <p:cNvPicPr>
            <a:picLocks noChangeAspect="1"/>
          </p:cNvPicPr>
          <p:nvPr/>
        </p:nvPicPr>
        <p:blipFill>
          <a:blip r:embed="rId2"/>
          <a:stretch>
            <a:fillRect/>
          </a:stretch>
        </p:blipFill>
        <p:spPr>
          <a:xfrm>
            <a:off x="726451" y="3315658"/>
            <a:ext cx="5270366" cy="1214214"/>
          </a:xfrm>
          <a:prstGeom prst="rect">
            <a:avLst/>
          </a:prstGeom>
        </p:spPr>
      </p:pic>
      <p:pic>
        <p:nvPicPr>
          <p:cNvPr id="19" name="Picture 18">
            <a:extLst>
              <a:ext uri="{FF2B5EF4-FFF2-40B4-BE49-F238E27FC236}">
                <a16:creationId xmlns:a16="http://schemas.microsoft.com/office/drawing/2014/main" id="{AC5A5AB4-544F-46EA-882C-ABDFD8792D06}"/>
              </a:ext>
            </a:extLst>
          </p:cNvPr>
          <p:cNvPicPr>
            <a:picLocks noChangeAspect="1"/>
          </p:cNvPicPr>
          <p:nvPr/>
        </p:nvPicPr>
        <p:blipFill>
          <a:blip r:embed="rId3"/>
          <a:stretch>
            <a:fillRect/>
          </a:stretch>
        </p:blipFill>
        <p:spPr>
          <a:xfrm>
            <a:off x="708075" y="1448089"/>
            <a:ext cx="4172805" cy="1214473"/>
          </a:xfrm>
          <a:prstGeom prst="rect">
            <a:avLst/>
          </a:prstGeom>
        </p:spPr>
      </p:pic>
      <p:pic>
        <p:nvPicPr>
          <p:cNvPr id="6" name="Content Placeholder 5">
            <a:extLst>
              <a:ext uri="{FF2B5EF4-FFF2-40B4-BE49-F238E27FC236}">
                <a16:creationId xmlns:a16="http://schemas.microsoft.com/office/drawing/2014/main" id="{8FA89C20-0DA6-4279-980E-2721B5F7640F}"/>
              </a:ext>
            </a:extLst>
          </p:cNvPr>
          <p:cNvPicPr>
            <a:picLocks noGrp="1" noChangeAspect="1"/>
          </p:cNvPicPr>
          <p:nvPr>
            <p:ph idx="1"/>
          </p:nvPr>
        </p:nvPicPr>
        <p:blipFill>
          <a:blip r:embed="rId4"/>
          <a:stretch>
            <a:fillRect/>
          </a:stretch>
        </p:blipFill>
        <p:spPr>
          <a:xfrm>
            <a:off x="2890844" y="1864161"/>
            <a:ext cx="4406964" cy="1399866"/>
          </a:xfrm>
          <a:prstGeom prst="rect">
            <a:avLst/>
          </a:prstGeom>
        </p:spPr>
      </p:pic>
      <p:pic>
        <p:nvPicPr>
          <p:cNvPr id="7" name="Picture 6">
            <a:extLst>
              <a:ext uri="{FF2B5EF4-FFF2-40B4-BE49-F238E27FC236}">
                <a16:creationId xmlns:a16="http://schemas.microsoft.com/office/drawing/2014/main" id="{A1B8BA77-BA4E-4013-8EC4-F91A68BFEB07}"/>
              </a:ext>
            </a:extLst>
          </p:cNvPr>
          <p:cNvPicPr>
            <a:picLocks noChangeAspect="1"/>
          </p:cNvPicPr>
          <p:nvPr/>
        </p:nvPicPr>
        <p:blipFill>
          <a:blip r:embed="rId5"/>
          <a:stretch>
            <a:fillRect/>
          </a:stretch>
        </p:blipFill>
        <p:spPr>
          <a:xfrm>
            <a:off x="3009942" y="3830855"/>
            <a:ext cx="5371145" cy="1353037"/>
          </a:xfrm>
          <a:prstGeom prst="rect">
            <a:avLst/>
          </a:prstGeom>
        </p:spPr>
      </p:pic>
    </p:spTree>
    <p:extLst>
      <p:ext uri="{BB962C8B-B14F-4D97-AF65-F5344CB8AC3E}">
        <p14:creationId xmlns:p14="http://schemas.microsoft.com/office/powerpoint/2010/main" val="406087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277A-9E16-4025-8E53-3C52C1F8856B}"/>
              </a:ext>
            </a:extLst>
          </p:cNvPr>
          <p:cNvSpPr>
            <a:spLocks noGrp="1"/>
          </p:cNvSpPr>
          <p:nvPr>
            <p:ph type="title"/>
          </p:nvPr>
        </p:nvSpPr>
        <p:spPr/>
        <p:txBody>
          <a:bodyPr/>
          <a:lstStyle/>
          <a:p>
            <a:r>
              <a:rPr lang="en-GB" dirty="0"/>
              <a:t>Why?</a:t>
            </a:r>
          </a:p>
        </p:txBody>
      </p:sp>
      <p:sp>
        <p:nvSpPr>
          <p:cNvPr id="3" name="Date Placeholder 2">
            <a:extLst>
              <a:ext uri="{FF2B5EF4-FFF2-40B4-BE49-F238E27FC236}">
                <a16:creationId xmlns:a16="http://schemas.microsoft.com/office/drawing/2014/main" id="{52991E68-5747-467D-A279-B2D414985782}"/>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5" name="Footer Placeholder 4">
            <a:extLst>
              <a:ext uri="{FF2B5EF4-FFF2-40B4-BE49-F238E27FC236}">
                <a16:creationId xmlns:a16="http://schemas.microsoft.com/office/drawing/2014/main" id="{73F7CD6E-A772-44FA-BEAF-575A3F9C1A99}"/>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pic>
        <p:nvPicPr>
          <p:cNvPr id="11" name="Content Placeholder 10">
            <a:extLst>
              <a:ext uri="{FF2B5EF4-FFF2-40B4-BE49-F238E27FC236}">
                <a16:creationId xmlns:a16="http://schemas.microsoft.com/office/drawing/2014/main" id="{67741E84-CF6F-473E-B71C-5D94728509DA}"/>
              </a:ext>
            </a:extLst>
          </p:cNvPr>
          <p:cNvPicPr>
            <a:picLocks noGrp="1" noChangeAspect="1"/>
          </p:cNvPicPr>
          <p:nvPr>
            <p:ph idx="1"/>
          </p:nvPr>
        </p:nvPicPr>
        <p:blipFill>
          <a:blip r:embed="rId2"/>
          <a:stretch>
            <a:fillRect/>
          </a:stretch>
        </p:blipFill>
        <p:spPr>
          <a:xfrm>
            <a:off x="3781608" y="1550316"/>
            <a:ext cx="4752975" cy="3162300"/>
          </a:xfrm>
        </p:spPr>
      </p:pic>
      <p:sp>
        <p:nvSpPr>
          <p:cNvPr id="13" name="TextBox 12">
            <a:extLst>
              <a:ext uri="{FF2B5EF4-FFF2-40B4-BE49-F238E27FC236}">
                <a16:creationId xmlns:a16="http://schemas.microsoft.com/office/drawing/2014/main" id="{3FD3639F-D1D8-4D84-8384-2307E2FE6A9E}"/>
              </a:ext>
            </a:extLst>
          </p:cNvPr>
          <p:cNvSpPr txBox="1"/>
          <p:nvPr/>
        </p:nvSpPr>
        <p:spPr>
          <a:xfrm>
            <a:off x="616377" y="1611862"/>
            <a:ext cx="3165231" cy="2395528"/>
          </a:xfrm>
          <a:prstGeom prst="rect">
            <a:avLst/>
          </a:prstGeom>
          <a:noFill/>
        </p:spPr>
        <p:txBody>
          <a:bodyPr wrap="square" rtlCol="0">
            <a:spAutoFit/>
          </a:bodyPr>
          <a:lstStyle/>
          <a:p>
            <a:pPr marL="342891" lvl="0" indent="-342891" defTabSz="457189">
              <a:spcBef>
                <a:spcPts val="1000"/>
              </a:spcBef>
              <a:buClr>
                <a:srgbClr val="B31166"/>
              </a:buClr>
              <a:buSzPct val="80000"/>
              <a:buBlip>
                <a:blip r:embed="rId3"/>
              </a:buBlip>
            </a:pPr>
            <a:r>
              <a:rPr lang="en-GB" dirty="0">
                <a:solidFill>
                  <a:prstClr val="black">
                    <a:lumMod val="75000"/>
                    <a:lumOff val="25000"/>
                  </a:prstClr>
                </a:solidFill>
                <a:latin typeface="Raleway" charset="0"/>
              </a:rPr>
              <a:t>FOCUS (come on Andy!)</a:t>
            </a:r>
          </a:p>
          <a:p>
            <a:pPr marL="800091" lvl="1" indent="-342891" defTabSz="457189">
              <a:spcBef>
                <a:spcPts val="1000"/>
              </a:spcBef>
              <a:buClr>
                <a:srgbClr val="B31166"/>
              </a:buClr>
              <a:buSzPct val="80000"/>
              <a:buBlip>
                <a:blip r:embed="rId3"/>
              </a:buBlip>
            </a:pPr>
            <a:r>
              <a:rPr lang="en-GB" dirty="0">
                <a:solidFill>
                  <a:prstClr val="black">
                    <a:lumMod val="75000"/>
                    <a:lumOff val="25000"/>
                  </a:prstClr>
                </a:solidFill>
                <a:latin typeface="Raleway" charset="0"/>
              </a:rPr>
              <a:t>Bigger Picture</a:t>
            </a:r>
          </a:p>
          <a:p>
            <a:pPr marL="800091" lvl="1" indent="-342891" defTabSz="457189">
              <a:spcBef>
                <a:spcPts val="1000"/>
              </a:spcBef>
              <a:buClr>
                <a:srgbClr val="B31166"/>
              </a:buClr>
              <a:buSzPct val="80000"/>
              <a:buBlip>
                <a:blip r:embed="rId3"/>
              </a:buBlip>
            </a:pPr>
            <a:r>
              <a:rPr lang="en-GB" dirty="0">
                <a:solidFill>
                  <a:prstClr val="black">
                    <a:lumMod val="75000"/>
                    <a:lumOff val="25000"/>
                  </a:prstClr>
                </a:solidFill>
                <a:latin typeface="Raleway" charset="0"/>
              </a:rPr>
              <a:t>Features</a:t>
            </a:r>
          </a:p>
          <a:p>
            <a:pPr marL="800091" lvl="1" indent="-342891" defTabSz="457189">
              <a:spcBef>
                <a:spcPts val="1000"/>
              </a:spcBef>
              <a:buClr>
                <a:srgbClr val="B31166"/>
              </a:buClr>
              <a:buSzPct val="80000"/>
              <a:buBlip>
                <a:blip r:embed="rId3"/>
              </a:buBlip>
            </a:pPr>
            <a:r>
              <a:rPr lang="en-GB" dirty="0">
                <a:solidFill>
                  <a:prstClr val="black">
                    <a:lumMod val="75000"/>
                    <a:lumOff val="25000"/>
                  </a:prstClr>
                </a:solidFill>
                <a:latin typeface="Raleway" charset="0"/>
              </a:rPr>
              <a:t>User experience</a:t>
            </a:r>
          </a:p>
          <a:p>
            <a:pPr marL="342891" lvl="0" indent="-342891" defTabSz="457189">
              <a:spcBef>
                <a:spcPts val="1000"/>
              </a:spcBef>
              <a:buClr>
                <a:srgbClr val="B31166"/>
              </a:buClr>
              <a:buSzPct val="80000"/>
              <a:buBlip>
                <a:blip r:embed="rId3"/>
              </a:buBlip>
            </a:pPr>
            <a:r>
              <a:rPr lang="en-GB" dirty="0">
                <a:solidFill>
                  <a:prstClr val="black">
                    <a:lumMod val="75000"/>
                    <a:lumOff val="25000"/>
                  </a:prstClr>
                </a:solidFill>
                <a:latin typeface="Raleway" charset="0"/>
              </a:rPr>
              <a:t>Education</a:t>
            </a:r>
          </a:p>
          <a:p>
            <a:pPr marL="342891" lvl="0" indent="-342891" defTabSz="457189">
              <a:spcBef>
                <a:spcPts val="1000"/>
              </a:spcBef>
              <a:buClr>
                <a:srgbClr val="B31166"/>
              </a:buClr>
              <a:buSzPct val="80000"/>
              <a:buBlip>
                <a:blip r:embed="rId3"/>
              </a:buBlip>
            </a:pPr>
            <a:r>
              <a:rPr lang="en-GB" dirty="0">
                <a:solidFill>
                  <a:prstClr val="black">
                    <a:lumMod val="75000"/>
                    <a:lumOff val="25000"/>
                  </a:prstClr>
                </a:solidFill>
                <a:latin typeface="Raleway" charset="0"/>
              </a:rPr>
              <a:t>Someone else will do it?</a:t>
            </a:r>
          </a:p>
        </p:txBody>
      </p:sp>
    </p:spTree>
    <p:extLst>
      <p:ext uri="{BB962C8B-B14F-4D97-AF65-F5344CB8AC3E}">
        <p14:creationId xmlns:p14="http://schemas.microsoft.com/office/powerpoint/2010/main" val="811663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AA505-CC59-45DE-8C55-19F204679DE9}"/>
              </a:ext>
            </a:extLst>
          </p:cNvPr>
          <p:cNvSpPr>
            <a:spLocks noGrp="1"/>
          </p:cNvSpPr>
          <p:nvPr>
            <p:ph type="title"/>
          </p:nvPr>
        </p:nvSpPr>
        <p:spPr/>
        <p:txBody>
          <a:bodyPr/>
          <a:lstStyle/>
          <a:p>
            <a:r>
              <a:rPr lang="en-US" dirty="0"/>
              <a:t>What is the IoT Checklist?</a:t>
            </a:r>
            <a:endParaRPr lang="en-GB" dirty="0"/>
          </a:p>
        </p:txBody>
      </p:sp>
      <p:sp>
        <p:nvSpPr>
          <p:cNvPr id="3" name="Date Placeholder 2">
            <a:extLst>
              <a:ext uri="{FF2B5EF4-FFF2-40B4-BE49-F238E27FC236}">
                <a16:creationId xmlns:a16="http://schemas.microsoft.com/office/drawing/2014/main" id="{F8FC9F8A-8B38-4FF9-8473-E31932F036B6}"/>
              </a:ext>
            </a:extLst>
          </p:cNvPr>
          <p:cNvSpPr>
            <a:spLocks noGrp="1"/>
          </p:cNvSpPr>
          <p:nvPr>
            <p:ph type="dt" sz="half" idx="10"/>
          </p:nvPr>
        </p:nvSpPr>
        <p:spPr/>
        <p:txBody>
          <a:bodyPr/>
          <a:lstStyle/>
          <a:p>
            <a:fld id="{3D061C0B-69D4-274D-A6EA-DA511940E9F4}" type="datetime1">
              <a:rPr lang="en-GB" smtClean="0"/>
              <a:t>23/08/2017</a:t>
            </a:fld>
            <a:endParaRPr lang="en-US" dirty="0"/>
          </a:p>
        </p:txBody>
      </p:sp>
      <p:sp>
        <p:nvSpPr>
          <p:cNvPr id="4" name="Content Placeholder 3">
            <a:extLst>
              <a:ext uri="{FF2B5EF4-FFF2-40B4-BE49-F238E27FC236}">
                <a16:creationId xmlns:a16="http://schemas.microsoft.com/office/drawing/2014/main" id="{48D940D9-4526-4D13-8D5E-522024AE3534}"/>
              </a:ext>
            </a:extLst>
          </p:cNvPr>
          <p:cNvSpPr>
            <a:spLocks noGrp="1"/>
          </p:cNvSpPr>
          <p:nvPr>
            <p:ph idx="1"/>
          </p:nvPr>
        </p:nvSpPr>
        <p:spPr/>
        <p:txBody>
          <a:bodyPr>
            <a:normAutofit/>
          </a:bodyPr>
          <a:lstStyle/>
          <a:p>
            <a:r>
              <a:rPr lang="en-GB" dirty="0"/>
              <a:t>A work in progress!</a:t>
            </a:r>
          </a:p>
          <a:p>
            <a:r>
              <a:rPr lang="en-GB" dirty="0"/>
              <a:t>A starting point when considering security of IoT Devices.</a:t>
            </a:r>
          </a:p>
          <a:p>
            <a:r>
              <a:rPr lang="en-GB" dirty="0"/>
              <a:t>Analysis of IoT security articles:</a:t>
            </a:r>
          </a:p>
          <a:p>
            <a:pPr lvl="1"/>
            <a:r>
              <a:rPr lang="en-GB" dirty="0"/>
              <a:t>Boiling them down I found </a:t>
            </a:r>
            <a:r>
              <a:rPr lang="en-GB" i="1" dirty="0"/>
              <a:t>trivial </a:t>
            </a:r>
            <a:r>
              <a:rPr lang="en-GB" dirty="0"/>
              <a:t>and recurring root causes.</a:t>
            </a:r>
          </a:p>
          <a:p>
            <a:r>
              <a:rPr lang="en-GB" dirty="0"/>
              <a:t>Free advice that is intended to help.</a:t>
            </a:r>
          </a:p>
          <a:p>
            <a:r>
              <a:rPr lang="en-GB" b="1" u="sng" dirty="0"/>
              <a:t>Where to get it?</a:t>
            </a:r>
          </a:p>
          <a:p>
            <a:pPr lvl="1"/>
            <a:r>
              <a:rPr lang="en-GB" b="1" u="sng" dirty="0"/>
              <a:t>Blog Post</a:t>
            </a:r>
          </a:p>
          <a:p>
            <a:pPr lvl="2"/>
            <a:r>
              <a:rPr lang="en-GB" dirty="0">
                <a:hlinkClick r:id="rId2"/>
              </a:rPr>
              <a:t>https://www.secarma.co.uk/internet-of-things-iot-security-checklist/</a:t>
            </a:r>
            <a:endParaRPr lang="en-GB" dirty="0"/>
          </a:p>
          <a:p>
            <a:pPr lvl="1"/>
            <a:r>
              <a:rPr lang="en-GB" b="1" u="sng" dirty="0"/>
              <a:t>Secarma Labs - GitHub</a:t>
            </a:r>
          </a:p>
          <a:p>
            <a:pPr lvl="2"/>
            <a:r>
              <a:rPr lang="en-GB" dirty="0">
                <a:hlinkClick r:id="rId3"/>
              </a:rPr>
              <a:t>https://github.com/SecarmaLabs/IoTChecklist</a:t>
            </a:r>
            <a:r>
              <a:rPr lang="en-GB" dirty="0"/>
              <a:t> </a:t>
            </a:r>
          </a:p>
        </p:txBody>
      </p:sp>
      <p:sp>
        <p:nvSpPr>
          <p:cNvPr id="5" name="Footer Placeholder 4">
            <a:extLst>
              <a:ext uri="{FF2B5EF4-FFF2-40B4-BE49-F238E27FC236}">
                <a16:creationId xmlns:a16="http://schemas.microsoft.com/office/drawing/2014/main" id="{F2712853-11BC-4159-BF0B-3F4E85109767}"/>
              </a:ext>
            </a:extLst>
          </p:cNvPr>
          <p:cNvSpPr>
            <a:spLocks noGrp="1"/>
          </p:cNvSpPr>
          <p:nvPr>
            <p:ph type="ftr" sz="quarter" idx="3"/>
          </p:nvPr>
        </p:nvSpPr>
        <p:spPr/>
        <p:txBody>
          <a:bodyPr/>
          <a:lstStyle/>
          <a:p>
            <a:r>
              <a:rPr lang="mr-IN"/>
              <a:t>     </a:t>
            </a:r>
            <a:r>
              <a:rPr lang="en-GB"/>
              <a:t>  </a:t>
            </a:r>
            <a:r>
              <a:rPr lang="mr-IN"/>
              <a:t>0800 231 5977                enquiries@secarma.co.uk</a:t>
            </a:r>
            <a:r>
              <a:rPr lang="en-GB"/>
              <a:t>	          </a:t>
            </a:r>
            <a:r>
              <a:rPr lang="mr-IN"/>
              <a:t> secarma.co.uk</a:t>
            </a:r>
            <a:endParaRPr lang="en-US" dirty="0"/>
          </a:p>
        </p:txBody>
      </p:sp>
    </p:spTree>
    <p:extLst>
      <p:ext uri="{BB962C8B-B14F-4D97-AF65-F5344CB8AC3E}">
        <p14:creationId xmlns:p14="http://schemas.microsoft.com/office/powerpoint/2010/main" val="1516929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3778</TotalTime>
  <Words>878</Words>
  <Application>Microsoft Office PowerPoint</Application>
  <PresentationFormat>On-screen Show (4:3)</PresentationFormat>
  <Paragraphs>169</Paragraphs>
  <Slides>19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Century Gothic</vt:lpstr>
      <vt:lpstr>Raleway</vt:lpstr>
      <vt:lpstr>Raleway Medium</vt:lpstr>
      <vt:lpstr>Times New Roman</vt:lpstr>
      <vt:lpstr>Wingdings 3</vt:lpstr>
      <vt:lpstr>1_Ion Boardroom</vt:lpstr>
      <vt:lpstr>IoT and Cyber Security</vt:lpstr>
      <vt:lpstr>Agenda</vt:lpstr>
      <vt:lpstr>Who am I?</vt:lpstr>
      <vt:lpstr>Secarma’s IoT Capabilities</vt:lpstr>
      <vt:lpstr>IoT Security: Hollywood</vt:lpstr>
      <vt:lpstr>IoT Security: Hollywood</vt:lpstr>
      <vt:lpstr>IoT Security: Reality Check</vt:lpstr>
      <vt:lpstr>Why?</vt:lpstr>
      <vt:lpstr>What is the IoT Checklist?</vt:lpstr>
      <vt:lpstr>Risky Business</vt:lpstr>
      <vt:lpstr>Categories of Risk</vt:lpstr>
      <vt:lpstr>IoT CheckList Process</vt:lpstr>
      <vt:lpstr>Security Principals</vt:lpstr>
      <vt:lpstr>High-Level Advice [1/2]</vt:lpstr>
      <vt:lpstr>High-Level Advice [2/2]</vt:lpstr>
      <vt:lpstr>What are you up against?</vt:lpstr>
      <vt:lpstr>What are you up against?</vt:lpstr>
      <vt:lpstr>What are you up against?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pritchie</cp:lastModifiedBy>
  <cp:revision>119</cp:revision>
  <dcterms:created xsi:type="dcterms:W3CDTF">2017-05-31T13:48:56Z</dcterms:created>
  <dcterms:modified xsi:type="dcterms:W3CDTF">2017-08-23T10:46:37Z</dcterms:modified>
</cp:coreProperties>
</file>